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70" r:id="rId3"/>
    <p:sldId id="276" r:id="rId4"/>
    <p:sldId id="268" r:id="rId5"/>
    <p:sldId id="275" r:id="rId6"/>
    <p:sldId id="271" r:id="rId7"/>
  </p:sldIdLst>
  <p:sldSz cx="9144000" cy="7315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89CA"/>
    <a:srgbClr val="FFFFFF"/>
    <a:srgbClr val="E1EAF4"/>
    <a:srgbClr val="E6E9EC"/>
    <a:srgbClr val="E4E7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629" autoAdjust="0"/>
    <p:restoredTop sz="94660"/>
  </p:normalViewPr>
  <p:slideViewPr>
    <p:cSldViewPr snapToGrid="0">
      <p:cViewPr>
        <p:scale>
          <a:sx n="78" d="100"/>
          <a:sy n="78" d="100"/>
        </p:scale>
        <p:origin x="2550" y="6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7187"/>
            <a:ext cx="7772400" cy="254677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842174"/>
            <a:ext cx="6858000" cy="1766146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37584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09399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89467"/>
            <a:ext cx="1971675" cy="6199294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89467"/>
            <a:ext cx="5800725" cy="619929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2990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8302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823722"/>
            <a:ext cx="7886700" cy="3042919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895429"/>
            <a:ext cx="7886700" cy="1600199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4567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947333"/>
            <a:ext cx="3886200" cy="46414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947333"/>
            <a:ext cx="3886200" cy="46414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51535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9468"/>
            <a:ext cx="7886700" cy="141393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793241"/>
            <a:ext cx="3868340" cy="8788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672080"/>
            <a:ext cx="3868340" cy="3930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793241"/>
            <a:ext cx="3887391" cy="878839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672080"/>
            <a:ext cx="3887391" cy="3930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46333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193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9186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7680"/>
            <a:ext cx="2949178" cy="17068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053255"/>
            <a:ext cx="4629150" cy="519853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94560"/>
            <a:ext cx="2949178" cy="406569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4164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87680"/>
            <a:ext cx="2949178" cy="170688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1053255"/>
            <a:ext cx="4629150" cy="519853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94560"/>
            <a:ext cx="2949178" cy="406569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195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89468"/>
            <a:ext cx="7886700" cy="14139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947333"/>
            <a:ext cx="7886700" cy="46414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780108"/>
            <a:ext cx="205740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D7A700-2BF8-4F90-BE8E-D91D5D1D5A5F}" type="datetimeFigureOut">
              <a:rPr lang="en-US" smtClean="0"/>
              <a:t>8/5/2021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780108"/>
            <a:ext cx="308610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780108"/>
            <a:ext cx="2057400" cy="3894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B88F8C-5D1A-4DAC-A872-BD4E75BF1FD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0123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18" Type="http://schemas.openxmlformats.org/officeDocument/2006/relationships/image" Target="../media/image22.sv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sv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svg"/><Relationship Id="rId13" Type="http://schemas.openxmlformats.org/officeDocument/2006/relationships/image" Target="../media/image17.png"/><Relationship Id="rId18" Type="http://schemas.openxmlformats.org/officeDocument/2006/relationships/image" Target="../media/image22.svg"/><Relationship Id="rId3" Type="http://schemas.openxmlformats.org/officeDocument/2006/relationships/image" Target="../media/image7.png"/><Relationship Id="rId21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16.svg"/><Relationship Id="rId17" Type="http://schemas.openxmlformats.org/officeDocument/2006/relationships/image" Target="../media/image21.png"/><Relationship Id="rId2" Type="http://schemas.openxmlformats.org/officeDocument/2006/relationships/image" Target="../media/image6.png"/><Relationship Id="rId16" Type="http://schemas.openxmlformats.org/officeDocument/2006/relationships/image" Target="../media/image20.svg"/><Relationship Id="rId20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sv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5" Type="http://schemas.openxmlformats.org/officeDocument/2006/relationships/image" Target="../media/image19.png"/><Relationship Id="rId10" Type="http://schemas.openxmlformats.org/officeDocument/2006/relationships/image" Target="../media/image14.svg"/><Relationship Id="rId19" Type="http://schemas.openxmlformats.org/officeDocument/2006/relationships/image" Target="../media/image23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sv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13" Type="http://schemas.openxmlformats.org/officeDocument/2006/relationships/image" Target="../media/image34.svg"/><Relationship Id="rId18" Type="http://schemas.openxmlformats.org/officeDocument/2006/relationships/image" Target="../media/image39.png"/><Relationship Id="rId3" Type="http://schemas.openxmlformats.org/officeDocument/2006/relationships/image" Target="../media/image26.png"/><Relationship Id="rId21" Type="http://schemas.openxmlformats.org/officeDocument/2006/relationships/image" Target="../media/image25.png"/><Relationship Id="rId7" Type="http://schemas.openxmlformats.org/officeDocument/2006/relationships/image" Target="../media/image28.svg"/><Relationship Id="rId12" Type="http://schemas.openxmlformats.org/officeDocument/2006/relationships/image" Target="../media/image33.png"/><Relationship Id="rId17" Type="http://schemas.openxmlformats.org/officeDocument/2006/relationships/image" Target="../media/image38.svg"/><Relationship Id="rId2" Type="http://schemas.openxmlformats.org/officeDocument/2006/relationships/image" Target="../media/image6.png"/><Relationship Id="rId16" Type="http://schemas.openxmlformats.org/officeDocument/2006/relationships/image" Target="../media/image37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11" Type="http://schemas.openxmlformats.org/officeDocument/2006/relationships/image" Target="../media/image32.svg"/><Relationship Id="rId5" Type="http://schemas.openxmlformats.org/officeDocument/2006/relationships/image" Target="../media/image23.png"/><Relationship Id="rId15" Type="http://schemas.openxmlformats.org/officeDocument/2006/relationships/image" Target="../media/image36.svg"/><Relationship Id="rId10" Type="http://schemas.openxmlformats.org/officeDocument/2006/relationships/image" Target="../media/image31.png"/><Relationship Id="rId19" Type="http://schemas.openxmlformats.org/officeDocument/2006/relationships/image" Target="../media/image40.svg"/><Relationship Id="rId4" Type="http://schemas.openxmlformats.org/officeDocument/2006/relationships/image" Target="../media/image8.png"/><Relationship Id="rId9" Type="http://schemas.openxmlformats.org/officeDocument/2006/relationships/image" Target="../media/image30.svg"/><Relationship Id="rId14" Type="http://schemas.openxmlformats.org/officeDocument/2006/relationships/image" Target="../media/image35.png"/><Relationship Id="rId2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BBB27453-20E3-435B-8383-14C6FC4949AF}"/>
              </a:ext>
            </a:extLst>
          </p:cNvPr>
          <p:cNvSpPr txBox="1"/>
          <p:nvPr/>
        </p:nvSpPr>
        <p:spPr>
          <a:xfrm>
            <a:off x="5865042" y="158910"/>
            <a:ext cx="315249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We would like the trade show banner to include the elements on the image to the left. </a:t>
            </a:r>
          </a:p>
          <a:p>
            <a:endParaRPr lang="en-US" dirty="0"/>
          </a:p>
          <a:p>
            <a:r>
              <a:rPr lang="en-US" dirty="0"/>
              <a:t>The banner may be organized in any way which you believe looks best, using the colors consistent with our logos and website (eisinc.com &amp; opstrakker.com)</a:t>
            </a:r>
          </a:p>
          <a:p>
            <a:endParaRPr lang="en-US" dirty="0"/>
          </a:p>
          <a:p>
            <a:r>
              <a:rPr lang="en-US" dirty="0"/>
              <a:t>The most important aspects to highlight are: </a:t>
            </a:r>
          </a:p>
          <a:p>
            <a:endParaRPr lang="en-US" dirty="0"/>
          </a:p>
          <a:p>
            <a:r>
              <a:rPr lang="en-US" dirty="0"/>
              <a:t>Company Logo</a:t>
            </a:r>
          </a:p>
          <a:p>
            <a:endParaRPr lang="en-US" dirty="0"/>
          </a:p>
          <a:p>
            <a:r>
              <a:rPr lang="en-US" dirty="0"/>
              <a:t>“25+ Years of Global Manufacturing Execution Systems and OSIsoft PI Consulting Services</a:t>
            </a:r>
          </a:p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B3AC4A-6FFF-4A73-BB9D-63863C9BD36A}"/>
              </a:ext>
            </a:extLst>
          </p:cNvPr>
          <p:cNvSpPr txBox="1"/>
          <p:nvPr/>
        </p:nvSpPr>
        <p:spPr>
          <a:xfrm>
            <a:off x="101806" y="4657344"/>
            <a:ext cx="867656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Services: </a:t>
            </a:r>
          </a:p>
          <a:p>
            <a:pPr marL="285750" indent="-285750">
              <a:buFontTx/>
              <a:buChar char="-"/>
            </a:pPr>
            <a:r>
              <a:rPr lang="en-US" dirty="0"/>
              <a:t>MES Consulting</a:t>
            </a:r>
          </a:p>
          <a:p>
            <a:pPr marL="285750" indent="-285750">
              <a:buFontTx/>
              <a:buChar char="-"/>
            </a:pPr>
            <a:r>
              <a:rPr lang="en-US" dirty="0"/>
              <a:t>Software Validation</a:t>
            </a:r>
          </a:p>
          <a:p>
            <a:pPr marL="285750" indent="-285750">
              <a:buFontTx/>
              <a:buChar char="-"/>
            </a:pPr>
            <a:r>
              <a:rPr lang="en-US" dirty="0"/>
              <a:t>Cyber security</a:t>
            </a:r>
          </a:p>
          <a:p>
            <a:pPr marL="285750" indent="-285750">
              <a:buFontTx/>
              <a:buChar char="-"/>
            </a:pPr>
            <a:r>
              <a:rPr lang="en-US" dirty="0"/>
              <a:t>Operational Intelligence</a:t>
            </a:r>
          </a:p>
          <a:p>
            <a:pPr marL="285750" indent="-285750">
              <a:buFontTx/>
              <a:buChar char="-"/>
            </a:pPr>
            <a:r>
              <a:rPr lang="en-US" dirty="0"/>
              <a:t>System Integration</a:t>
            </a:r>
          </a:p>
          <a:p>
            <a:r>
              <a:rPr lang="en-US" dirty="0"/>
              <a:t>Product Logos: </a:t>
            </a:r>
          </a:p>
          <a:p>
            <a:pPr marL="285750" indent="-285750">
              <a:buFontTx/>
              <a:buChar char="-"/>
            </a:pPr>
            <a:r>
              <a:rPr lang="en-US" dirty="0"/>
              <a:t>OpsTrakker</a:t>
            </a:r>
          </a:p>
          <a:p>
            <a:pPr marL="285750" indent="-285750">
              <a:buFontTx/>
              <a:buChar char="-"/>
            </a:pPr>
            <a:r>
              <a:rPr lang="en-US" dirty="0"/>
              <a:t>eDatasheet</a:t>
            </a:r>
          </a:p>
          <a:p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0DCB75D-8E73-4671-9F51-E163BA5BD6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1" y="0"/>
            <a:ext cx="5667868" cy="45535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5529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>
            <a:extLst>
              <a:ext uri="{FF2B5EF4-FFF2-40B4-BE49-F238E27FC236}">
                <a16:creationId xmlns:a16="http://schemas.microsoft.com/office/drawing/2014/main" id="{E700EA10-CA70-4E1C-8F1D-C60C60ACBAC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11" y="0"/>
            <a:ext cx="5600162" cy="4499132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B6670509-DFA0-4730-ACF2-C3C3BAC8902D}"/>
              </a:ext>
            </a:extLst>
          </p:cNvPr>
          <p:cNvSpPr/>
          <p:nvPr/>
        </p:nvSpPr>
        <p:spPr>
          <a:xfrm rot="10800000" flipV="1">
            <a:off x="113839" y="1865316"/>
            <a:ext cx="1349744" cy="1075597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130D1FDD-9DAF-4E93-B41C-28BF329CDB29}"/>
              </a:ext>
            </a:extLst>
          </p:cNvPr>
          <p:cNvSpPr/>
          <p:nvPr/>
        </p:nvSpPr>
        <p:spPr>
          <a:xfrm rot="10800000" flipV="1">
            <a:off x="1463580" y="1914648"/>
            <a:ext cx="1266828" cy="1026265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FCC4503-726B-4581-AB30-E275F7E08F04}"/>
              </a:ext>
            </a:extLst>
          </p:cNvPr>
          <p:cNvSpPr/>
          <p:nvPr/>
        </p:nvSpPr>
        <p:spPr>
          <a:xfrm rot="10800000" flipV="1">
            <a:off x="2701056" y="1914648"/>
            <a:ext cx="1266825" cy="973171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E6E97E6-D720-4FD1-99EA-3A5C5E2AE187}"/>
              </a:ext>
            </a:extLst>
          </p:cNvPr>
          <p:cNvSpPr/>
          <p:nvPr/>
        </p:nvSpPr>
        <p:spPr>
          <a:xfrm rot="10800000" flipV="1">
            <a:off x="631303" y="970930"/>
            <a:ext cx="1337816" cy="1075598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9F97A46-4B63-46D2-9682-15B3B215AA42}"/>
              </a:ext>
            </a:extLst>
          </p:cNvPr>
          <p:cNvSpPr/>
          <p:nvPr/>
        </p:nvSpPr>
        <p:spPr>
          <a:xfrm rot="10800000" flipV="1">
            <a:off x="1969121" y="974039"/>
            <a:ext cx="1575521" cy="103744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0D8163A-DE2D-4CF3-902B-472296D22EA2}"/>
              </a:ext>
            </a:extLst>
          </p:cNvPr>
          <p:cNvSpPr txBox="1"/>
          <p:nvPr/>
        </p:nvSpPr>
        <p:spPr>
          <a:xfrm>
            <a:off x="6124391" y="1311100"/>
            <a:ext cx="282019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350" dirty="0"/>
              <a:t>Please choose or create icons to</a:t>
            </a:r>
          </a:p>
          <a:p>
            <a:r>
              <a:rPr lang="en-US" sz="1350" dirty="0"/>
              <a:t>represent each of the services within </a:t>
            </a:r>
          </a:p>
          <a:p>
            <a:r>
              <a:rPr lang="en-US" sz="1350" dirty="0"/>
              <a:t>the bubbles. </a:t>
            </a:r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r>
              <a:rPr lang="en-US" sz="1350" dirty="0"/>
              <a:t>All bubbles must be the same size as </a:t>
            </a:r>
          </a:p>
          <a:p>
            <a:r>
              <a:rPr lang="en-US" sz="1350" dirty="0"/>
              <a:t>one another</a:t>
            </a:r>
          </a:p>
          <a:p>
            <a:endParaRPr lang="en-US" sz="1350" dirty="0"/>
          </a:p>
          <a:p>
            <a:endParaRPr lang="en-US" sz="1350" dirty="0"/>
          </a:p>
          <a:p>
            <a:endParaRPr lang="en-US" sz="1350" dirty="0"/>
          </a:p>
          <a:p>
            <a:r>
              <a:rPr lang="en-US" sz="1350" dirty="0"/>
              <a:t>Please visit eisinc.com to explore </a:t>
            </a:r>
          </a:p>
          <a:p>
            <a:r>
              <a:rPr lang="en-US" sz="1350" dirty="0"/>
              <a:t>additional information</a:t>
            </a:r>
          </a:p>
          <a:p>
            <a:endParaRPr lang="en-US" sz="1350" dirty="0"/>
          </a:p>
          <a:p>
            <a:r>
              <a:rPr lang="en-US" sz="1350" dirty="0"/>
              <a:t>They must have a modern and clean </a:t>
            </a:r>
          </a:p>
          <a:p>
            <a:r>
              <a:rPr lang="en-US" sz="1350" dirty="0"/>
              <a:t>look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DE538E64-8D2D-415A-AE9D-5158B6B3295D}"/>
              </a:ext>
            </a:extLst>
          </p:cNvPr>
          <p:cNvCxnSpPr>
            <a:cxnSpLocks/>
            <a:stCxn id="4" idx="1"/>
            <a:endCxn id="12" idx="2"/>
          </p:cNvCxnSpPr>
          <p:nvPr/>
        </p:nvCxnSpPr>
        <p:spPr>
          <a:xfrm flipH="1" flipV="1">
            <a:off x="3544642" y="1492759"/>
            <a:ext cx="2169359" cy="1699634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ouble Brace 3">
            <a:extLst>
              <a:ext uri="{FF2B5EF4-FFF2-40B4-BE49-F238E27FC236}">
                <a16:creationId xmlns:a16="http://schemas.microsoft.com/office/drawing/2014/main" id="{872890CC-3542-4D3A-8034-85AA67ABFF42}"/>
              </a:ext>
            </a:extLst>
          </p:cNvPr>
          <p:cNvSpPr/>
          <p:nvPr/>
        </p:nvSpPr>
        <p:spPr>
          <a:xfrm>
            <a:off x="5714001" y="1293802"/>
            <a:ext cx="3571864" cy="3797181"/>
          </a:xfrm>
          <a:prstGeom prst="bracePair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4982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1439CD-E40E-4081-8A1A-C7456C19A2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89468"/>
            <a:ext cx="7886700" cy="451511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Banners we like (also attached to design brief)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9BC6200-6DA8-4D86-B23E-D22BBDF6D63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858" b="13815"/>
          <a:stretch/>
        </p:blipFill>
        <p:spPr bwMode="auto">
          <a:xfrm>
            <a:off x="271529" y="839638"/>
            <a:ext cx="3268133" cy="229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9E43BDAE-A40A-4F02-AFD5-5BC8789FC8C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10" b="8885"/>
          <a:stretch/>
        </p:blipFill>
        <p:spPr bwMode="auto">
          <a:xfrm>
            <a:off x="3588464" y="839638"/>
            <a:ext cx="3467757" cy="2298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F783213C-8506-475C-89F8-A85C859B6A0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529" y="3262805"/>
            <a:ext cx="3247884" cy="2532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>
            <a:extLst>
              <a:ext uri="{FF2B5EF4-FFF2-40B4-BE49-F238E27FC236}">
                <a16:creationId xmlns:a16="http://schemas.microsoft.com/office/drawing/2014/main" id="{6A6439FB-6758-4C79-9A21-5C1BAB11803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7" t="5114" r="9523" b="33913"/>
          <a:stretch/>
        </p:blipFill>
        <p:spPr bwMode="auto">
          <a:xfrm>
            <a:off x="3588464" y="3226356"/>
            <a:ext cx="3467757" cy="2578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7392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oman&#10;&#10;Description automatically generated">
            <a:extLst>
              <a:ext uri="{FF2B5EF4-FFF2-40B4-BE49-F238E27FC236}">
                <a16:creationId xmlns:a16="http://schemas.microsoft.com/office/drawing/2014/main" id="{C28B665A-CE47-4DA2-85AD-071729D809D7}"/>
              </a:ext>
            </a:extLst>
          </p:cNvPr>
          <p:cNvPicPr/>
          <p:nvPr/>
        </p:nvPicPr>
        <p:blipFill>
          <a:blip r:embed="rId2">
            <a:alphaModFix amt="9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695"/>
            <a:ext cx="9185798" cy="7329895"/>
          </a:xfrm>
          <a:prstGeom prst="rect">
            <a:avLst/>
          </a:prstGeom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F48A8681-5C6F-4D22-96E9-F434C80E64C1}"/>
              </a:ext>
            </a:extLst>
          </p:cNvPr>
          <p:cNvSpPr/>
          <p:nvPr/>
        </p:nvSpPr>
        <p:spPr>
          <a:xfrm>
            <a:off x="-11933" y="-14696"/>
            <a:ext cx="9191445" cy="7329895"/>
          </a:xfrm>
          <a:prstGeom prst="rect">
            <a:avLst/>
          </a:prstGeom>
          <a:solidFill>
            <a:srgbClr val="E4E7EB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D2196D4-E86C-4F0C-A397-06DE4ED252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89"/>
          <a:stretch/>
        </p:blipFill>
        <p:spPr>
          <a:xfrm>
            <a:off x="5729876" y="2676670"/>
            <a:ext cx="3139378" cy="846701"/>
          </a:xfrm>
          <a:prstGeom prst="rect">
            <a:avLst/>
          </a:prstGeom>
        </p:spPr>
      </p:pic>
      <p:pic>
        <p:nvPicPr>
          <p:cNvPr id="11" name="Picture 10" descr="Logo&#10;&#10;Description automatically generated with medium confidence">
            <a:extLst>
              <a:ext uri="{FF2B5EF4-FFF2-40B4-BE49-F238E27FC236}">
                <a16:creationId xmlns:a16="http://schemas.microsoft.com/office/drawing/2014/main" id="{B3EB0A43-CA9E-4A9F-93BF-CDBFB6844A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82524" y="4699320"/>
            <a:ext cx="1605477" cy="1135991"/>
          </a:xfrm>
          <a:prstGeom prst="rect">
            <a:avLst/>
          </a:prstGeom>
          <a:ln>
            <a:noFill/>
          </a:ln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D4328-8905-466F-B572-6C394EF9E9F2}"/>
              </a:ext>
            </a:extLst>
          </p:cNvPr>
          <p:cNvGrpSpPr/>
          <p:nvPr/>
        </p:nvGrpSpPr>
        <p:grpSpPr>
          <a:xfrm>
            <a:off x="-113685" y="2761545"/>
            <a:ext cx="5625732" cy="3040757"/>
            <a:chOff x="573252" y="3951408"/>
            <a:chExt cx="5193059" cy="2525236"/>
          </a:xfrm>
          <a:solidFill>
            <a:scrgbClr r="0" g="0" b="0">
              <a:alpha val="49000"/>
            </a:scrgbClr>
          </a:solidFill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64190A5-01C8-4D41-BFE4-6580EFD028E7}"/>
                </a:ext>
              </a:extLst>
            </p:cNvPr>
            <p:cNvGrpSpPr/>
            <p:nvPr/>
          </p:nvGrpSpPr>
          <p:grpSpPr>
            <a:xfrm>
              <a:off x="573252" y="3951408"/>
              <a:ext cx="5193059" cy="2525236"/>
              <a:chOff x="1287119" y="3384901"/>
              <a:chExt cx="2107320" cy="1096326"/>
            </a:xfrm>
            <a:grpFill/>
          </p:grpSpPr>
          <p:pic>
            <p:nvPicPr>
              <p:cNvPr id="35" name="Graphic 34" descr="North America with solid fill">
                <a:extLst>
                  <a:ext uri="{FF2B5EF4-FFF2-40B4-BE49-F238E27FC236}">
                    <a16:creationId xmlns:a16="http://schemas.microsoft.com/office/drawing/2014/main" id="{327BBA56-4F75-4830-89B2-FA29A11EEA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287119" y="3384901"/>
                <a:ext cx="842906" cy="842906"/>
              </a:xfrm>
              <a:prstGeom prst="rect">
                <a:avLst/>
              </a:prstGeom>
            </p:spPr>
          </p:pic>
          <p:pic>
            <p:nvPicPr>
              <p:cNvPr id="37" name="Graphic 36" descr="Asia with solid fill">
                <a:extLst>
                  <a:ext uri="{FF2B5EF4-FFF2-40B4-BE49-F238E27FC236}">
                    <a16:creationId xmlns:a16="http://schemas.microsoft.com/office/drawing/2014/main" id="{CB8DC50F-972A-4B81-A734-DD92E06E9B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442506" y="342984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39" name="Graphic 38" descr="Australia with solid fill">
                <a:extLst>
                  <a:ext uri="{FF2B5EF4-FFF2-40B4-BE49-F238E27FC236}">
                    <a16:creationId xmlns:a16="http://schemas.microsoft.com/office/drawing/2014/main" id="{21C5F6A1-8CDF-4D5E-8DA4-F6FE2BE7ED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2992538" y="4026855"/>
                <a:ext cx="401901" cy="401901"/>
              </a:xfrm>
              <a:prstGeom prst="rect">
                <a:avLst/>
              </a:prstGeom>
            </p:spPr>
          </p:pic>
          <p:pic>
            <p:nvPicPr>
              <p:cNvPr id="41" name="Graphic 40" descr="South America with solid fill">
                <a:extLst>
                  <a:ext uri="{FF2B5EF4-FFF2-40B4-BE49-F238E27FC236}">
                    <a16:creationId xmlns:a16="http://schemas.microsoft.com/office/drawing/2014/main" id="{20827C8B-F1E8-416B-B5B3-293CD8CFA6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1630237" y="4005407"/>
                <a:ext cx="475821" cy="475820"/>
              </a:xfrm>
              <a:prstGeom prst="rect">
                <a:avLst/>
              </a:prstGeom>
            </p:spPr>
          </p:pic>
          <p:pic>
            <p:nvPicPr>
              <p:cNvPr id="43" name="Graphic 42" descr="Africa with solid fill">
                <a:extLst>
                  <a:ext uri="{FF2B5EF4-FFF2-40B4-BE49-F238E27FC236}">
                    <a16:creationId xmlns:a16="http://schemas.microsoft.com/office/drawing/2014/main" id="{43205F2A-E77F-4946-9F0D-D24CF1ED92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 rot="21432500">
                <a:off x="2172560" y="3900928"/>
                <a:ext cx="513704" cy="513704"/>
              </a:xfrm>
              <a:prstGeom prst="rect">
                <a:avLst/>
              </a:prstGeom>
            </p:spPr>
          </p:pic>
          <p:pic>
            <p:nvPicPr>
              <p:cNvPr id="45" name="Graphic 44" descr="Europe with solid fill">
                <a:extLst>
                  <a:ext uri="{FF2B5EF4-FFF2-40B4-BE49-F238E27FC236}">
                    <a16:creationId xmlns:a16="http://schemas.microsoft.com/office/drawing/2014/main" id="{1C4932AA-BD6B-4141-9D8A-263DE5421F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2145461" y="3461063"/>
                <a:ext cx="578571" cy="578571"/>
              </a:xfrm>
              <a:prstGeom prst="rect">
                <a:avLst/>
              </a:prstGeom>
            </p:spPr>
          </p:pic>
        </p:grpSp>
        <p:pic>
          <p:nvPicPr>
            <p:cNvPr id="12" name="Graphic 11" descr="Marker outline">
              <a:extLst>
                <a:ext uri="{FF2B5EF4-FFF2-40B4-BE49-F238E27FC236}">
                  <a16:creationId xmlns:a16="http://schemas.microsoft.com/office/drawing/2014/main" id="{8BC0FA4D-9FA6-4235-9B95-D79E6E405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489702" y="4906882"/>
              <a:ext cx="145196" cy="145196"/>
            </a:xfrm>
            <a:prstGeom prst="rect">
              <a:avLst/>
            </a:prstGeom>
          </p:spPr>
        </p:pic>
        <p:pic>
          <p:nvPicPr>
            <p:cNvPr id="67" name="Graphic 66" descr="Marker outline">
              <a:extLst>
                <a:ext uri="{FF2B5EF4-FFF2-40B4-BE49-F238E27FC236}">
                  <a16:creationId xmlns:a16="http://schemas.microsoft.com/office/drawing/2014/main" id="{3D422278-0DBA-461E-B688-6EFDA8D21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704716" y="4934398"/>
              <a:ext cx="145196" cy="145196"/>
            </a:xfrm>
            <a:prstGeom prst="rect">
              <a:avLst/>
            </a:prstGeom>
          </p:spPr>
        </p:pic>
        <p:pic>
          <p:nvPicPr>
            <p:cNvPr id="68" name="Graphic 67" descr="Marker outline">
              <a:extLst>
                <a:ext uri="{FF2B5EF4-FFF2-40B4-BE49-F238E27FC236}">
                  <a16:creationId xmlns:a16="http://schemas.microsoft.com/office/drawing/2014/main" id="{5CE3A6DE-501F-4F10-BC7D-57D6EA7A3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3151182" y="4912928"/>
              <a:ext cx="145196" cy="145196"/>
            </a:xfrm>
            <a:prstGeom prst="rect">
              <a:avLst/>
            </a:prstGeom>
          </p:spPr>
        </p:pic>
        <p:pic>
          <p:nvPicPr>
            <p:cNvPr id="69" name="Graphic 68" descr="Marker outline">
              <a:extLst>
                <a:ext uri="{FF2B5EF4-FFF2-40B4-BE49-F238E27FC236}">
                  <a16:creationId xmlns:a16="http://schemas.microsoft.com/office/drawing/2014/main" id="{A3CCC299-1257-4B8B-AFEE-A520D5E96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3440337" y="5055286"/>
              <a:ext cx="145196" cy="145196"/>
            </a:xfrm>
            <a:prstGeom prst="rect">
              <a:avLst/>
            </a:prstGeom>
          </p:spPr>
        </p:pic>
        <p:pic>
          <p:nvPicPr>
            <p:cNvPr id="84" name="Graphic 83" descr="Marker outline">
              <a:extLst>
                <a:ext uri="{FF2B5EF4-FFF2-40B4-BE49-F238E27FC236}">
                  <a16:creationId xmlns:a16="http://schemas.microsoft.com/office/drawing/2014/main" id="{F55DFAFE-AB09-4220-8CAF-9C81A8A69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4061011" y="5339641"/>
              <a:ext cx="145196" cy="145196"/>
            </a:xfrm>
            <a:prstGeom prst="rect">
              <a:avLst/>
            </a:prstGeom>
          </p:spPr>
        </p:pic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9A546353-21CC-4E35-A4FA-402E03F74C04}"/>
              </a:ext>
            </a:extLst>
          </p:cNvPr>
          <p:cNvSpPr txBox="1"/>
          <p:nvPr/>
        </p:nvSpPr>
        <p:spPr>
          <a:xfrm>
            <a:off x="6219037" y="5937737"/>
            <a:ext cx="24389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1F89CA"/>
                </a:solidFill>
              </a:rPr>
              <a:t>Enable Manual Data Entry into a PI System</a:t>
            </a:r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C664C5E2-26F9-46AD-9814-977C0E0D969E}"/>
              </a:ext>
            </a:extLst>
          </p:cNvPr>
          <p:cNvGrpSpPr/>
          <p:nvPr/>
        </p:nvGrpSpPr>
        <p:grpSpPr>
          <a:xfrm>
            <a:off x="2446207" y="2619136"/>
            <a:ext cx="2866564" cy="1412170"/>
            <a:chOff x="967366" y="1757195"/>
            <a:chExt cx="2814437" cy="1386490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C1FF9F7A-2DC5-4C7C-AC75-113969BAC953}"/>
                </a:ext>
              </a:extLst>
            </p:cNvPr>
            <p:cNvSpPr/>
            <p:nvPr/>
          </p:nvSpPr>
          <p:spPr>
            <a:xfrm>
              <a:off x="1218652" y="1757195"/>
              <a:ext cx="2263207" cy="1386490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25FC69F3-76E1-4DBA-BEA9-DE1F4CA4B91F}"/>
                </a:ext>
              </a:extLst>
            </p:cNvPr>
            <p:cNvSpPr txBox="1"/>
            <p:nvPr/>
          </p:nvSpPr>
          <p:spPr>
            <a:xfrm>
              <a:off x="967366" y="2728363"/>
              <a:ext cx="2814437" cy="36261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chemeClr val="bg1">
                      <a:lumMod val="50000"/>
                    </a:schemeClr>
                  </a:solidFill>
                </a:rPr>
                <a:t>Software Validation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6F92FAE3-E98E-4152-B286-9D3B3E111FB9}"/>
              </a:ext>
            </a:extLst>
          </p:cNvPr>
          <p:cNvGrpSpPr/>
          <p:nvPr/>
        </p:nvGrpSpPr>
        <p:grpSpPr>
          <a:xfrm>
            <a:off x="2519145" y="4165735"/>
            <a:ext cx="2772862" cy="1385669"/>
            <a:chOff x="4206479" y="3394508"/>
            <a:chExt cx="2814437" cy="1406447"/>
          </a:xfrm>
        </p:grpSpPr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4AD9AEB2-95AD-45B3-9248-98D31A86B032}"/>
                </a:ext>
              </a:extLst>
            </p:cNvPr>
            <p:cNvSpPr/>
            <p:nvPr/>
          </p:nvSpPr>
          <p:spPr>
            <a:xfrm>
              <a:off x="4400503" y="3394508"/>
              <a:ext cx="2414983" cy="1406447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909FE2DC-FEFD-4CE9-8814-42B92D1D351C}"/>
                </a:ext>
              </a:extLst>
            </p:cNvPr>
            <p:cNvSpPr txBox="1"/>
            <p:nvPr/>
          </p:nvSpPr>
          <p:spPr>
            <a:xfrm>
              <a:off x="4206479" y="4356411"/>
              <a:ext cx="2814437" cy="3748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chemeClr val="bg1">
                      <a:lumMod val="50000"/>
                    </a:schemeClr>
                  </a:solidFill>
                </a:rPr>
                <a:t>System Integration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77BF9D46-475A-44D2-B365-9730903BF3F1}"/>
              </a:ext>
            </a:extLst>
          </p:cNvPr>
          <p:cNvGrpSpPr/>
          <p:nvPr/>
        </p:nvGrpSpPr>
        <p:grpSpPr>
          <a:xfrm>
            <a:off x="1211064" y="5654186"/>
            <a:ext cx="2842100" cy="1400118"/>
            <a:chOff x="939211" y="1757196"/>
            <a:chExt cx="2814437" cy="1386490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33BCBA82-9EA5-4B61-B98E-824712C535B4}"/>
                </a:ext>
              </a:extLst>
            </p:cNvPr>
            <p:cNvSpPr/>
            <p:nvPr/>
          </p:nvSpPr>
          <p:spPr>
            <a:xfrm>
              <a:off x="1218652" y="1757196"/>
              <a:ext cx="2263207" cy="1386490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2170CB34-42BE-4437-8FFE-08AA3034AF61}"/>
                </a:ext>
              </a:extLst>
            </p:cNvPr>
            <p:cNvSpPr txBox="1"/>
            <p:nvPr/>
          </p:nvSpPr>
          <p:spPr>
            <a:xfrm>
              <a:off x="939211" y="2785874"/>
              <a:ext cx="2814437" cy="33525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i="1" dirty="0">
                  <a:solidFill>
                    <a:schemeClr val="bg1">
                      <a:lumMod val="50000"/>
                    </a:schemeClr>
                  </a:solidFill>
                </a:rPr>
                <a:t>Operational Intelligence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797609C7-C63D-4F45-B4ED-80F9402EA8DB}"/>
              </a:ext>
            </a:extLst>
          </p:cNvPr>
          <p:cNvGrpSpPr/>
          <p:nvPr/>
        </p:nvGrpSpPr>
        <p:grpSpPr>
          <a:xfrm>
            <a:off x="109188" y="4179199"/>
            <a:ext cx="2772862" cy="1372830"/>
            <a:chOff x="942355" y="1757196"/>
            <a:chExt cx="2814437" cy="1393414"/>
          </a:xfrm>
        </p:grpSpPr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12EDF449-00F0-4F97-B7D1-ED8CDCC49766}"/>
                </a:ext>
              </a:extLst>
            </p:cNvPr>
            <p:cNvSpPr/>
            <p:nvPr/>
          </p:nvSpPr>
          <p:spPr>
            <a:xfrm>
              <a:off x="1223780" y="1757196"/>
              <a:ext cx="2263207" cy="1386490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CF0C328F-A251-4E9D-BD8A-A3EFFD92B996}"/>
                </a:ext>
              </a:extLst>
            </p:cNvPr>
            <p:cNvSpPr txBox="1"/>
            <p:nvPr/>
          </p:nvSpPr>
          <p:spPr>
            <a:xfrm>
              <a:off x="942355" y="2646498"/>
              <a:ext cx="2814437" cy="50411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chemeClr val="bg1">
                      <a:lumMod val="50000"/>
                    </a:schemeClr>
                  </a:solidFill>
                </a:rPr>
                <a:t>Cybersecurity</a:t>
              </a: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3A603853-5C11-4837-A6D4-FB77444262DF}"/>
              </a:ext>
            </a:extLst>
          </p:cNvPr>
          <p:cNvSpPr txBox="1"/>
          <p:nvPr/>
        </p:nvSpPr>
        <p:spPr>
          <a:xfrm>
            <a:off x="6055937" y="3657600"/>
            <a:ext cx="257968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1F89CA"/>
                </a:solidFill>
              </a:rPr>
              <a:t>Replace paper logbooks and forms with OpsTrakker Electronic Solution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CDC0ED28-6BEB-4FAF-AC55-65D5A014D448}"/>
              </a:ext>
            </a:extLst>
          </p:cNvPr>
          <p:cNvSpPr txBox="1"/>
          <p:nvPr/>
        </p:nvSpPr>
        <p:spPr>
          <a:xfrm>
            <a:off x="555505" y="1420842"/>
            <a:ext cx="821346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25+ Years of Global </a:t>
            </a:r>
            <a:r>
              <a:rPr lang="en-US" sz="2800" b="1" i="1" dirty="0">
                <a:solidFill>
                  <a:schemeClr val="bg1">
                    <a:lumMod val="50000"/>
                  </a:schemeClr>
                </a:solidFill>
              </a:rPr>
              <a:t>Manufacturing Execution Systems and OSIsoft® PI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Consulting Services</a:t>
            </a:r>
          </a:p>
        </p:txBody>
      </p:sp>
      <p:pic>
        <p:nvPicPr>
          <p:cNvPr id="26" name="Picture 25" descr="Logo&#10;&#10;Description automatically generated">
            <a:extLst>
              <a:ext uri="{FF2B5EF4-FFF2-40B4-BE49-F238E27FC236}">
                <a16:creationId xmlns:a16="http://schemas.microsoft.com/office/drawing/2014/main" id="{9906C9F9-0872-484B-9ECE-CEEFF7D9CF4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2322" y="-829945"/>
            <a:ext cx="6618321" cy="3176551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AE7F199A-9653-4DBC-8776-2788BE49B887}"/>
              </a:ext>
            </a:extLst>
          </p:cNvPr>
          <p:cNvGrpSpPr/>
          <p:nvPr/>
        </p:nvGrpSpPr>
        <p:grpSpPr>
          <a:xfrm>
            <a:off x="4735" y="2610771"/>
            <a:ext cx="2831329" cy="1394812"/>
            <a:chOff x="937849" y="1757196"/>
            <a:chExt cx="2814437" cy="1386490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38BC8B3-2009-4D10-9794-EC381F30095F}"/>
                </a:ext>
              </a:extLst>
            </p:cNvPr>
            <p:cNvSpPr/>
            <p:nvPr/>
          </p:nvSpPr>
          <p:spPr>
            <a:xfrm>
              <a:off x="1218652" y="1757196"/>
              <a:ext cx="2263207" cy="1386490"/>
            </a:xfrm>
            <a:prstGeom prst="rect">
              <a:avLst/>
            </a:prstGeom>
            <a:solidFill>
              <a:schemeClr val="bg1">
                <a:alpha val="33000"/>
              </a:schemeClr>
            </a:solidFill>
            <a:ln w="28575">
              <a:solidFill>
                <a:schemeClr val="bg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7E456CAC-7F7B-44FB-9183-8985907AF449}"/>
                </a:ext>
              </a:extLst>
            </p:cNvPr>
            <p:cNvSpPr txBox="1"/>
            <p:nvPr/>
          </p:nvSpPr>
          <p:spPr>
            <a:xfrm>
              <a:off x="937849" y="2729943"/>
              <a:ext cx="2814437" cy="367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i="1" dirty="0">
                  <a:solidFill>
                    <a:schemeClr val="bg1">
                      <a:lumMod val="50000"/>
                    </a:schemeClr>
                  </a:solidFill>
                </a:rPr>
                <a:t>MES Consulting</a:t>
              </a:r>
            </a:p>
          </p:txBody>
        </p:sp>
      </p:grpSp>
      <p:cxnSp>
        <p:nvCxnSpPr>
          <p:cNvPr id="143" name="Straight Connector 142">
            <a:extLst>
              <a:ext uri="{FF2B5EF4-FFF2-40B4-BE49-F238E27FC236}">
                <a16:creationId xmlns:a16="http://schemas.microsoft.com/office/drawing/2014/main" id="{55C12909-3AEA-418D-840C-2F44B8902E1C}"/>
              </a:ext>
            </a:extLst>
          </p:cNvPr>
          <p:cNvCxnSpPr/>
          <p:nvPr/>
        </p:nvCxnSpPr>
        <p:spPr>
          <a:xfrm>
            <a:off x="5729876" y="3315398"/>
            <a:ext cx="0" cy="3176337"/>
          </a:xfrm>
          <a:prstGeom prst="line">
            <a:avLst/>
          </a:prstGeom>
          <a:ln w="57150">
            <a:solidFill>
              <a:srgbClr val="1F89CA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>
            <a:extLst>
              <a:ext uri="{FF2B5EF4-FFF2-40B4-BE49-F238E27FC236}">
                <a16:creationId xmlns:a16="http://schemas.microsoft.com/office/drawing/2014/main" id="{EFF2341C-051B-4453-891B-758DF8800D4F}"/>
              </a:ext>
            </a:extLst>
          </p:cNvPr>
          <p:cNvSpPr txBox="1"/>
          <p:nvPr/>
        </p:nvSpPr>
        <p:spPr>
          <a:xfrm>
            <a:off x="85678" y="2797884"/>
            <a:ext cx="2831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*** Insert icon of people</a:t>
            </a:r>
          </a:p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Working/collaborating ***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47FB1999-873F-4182-ADB7-D9EF780C27C0}"/>
              </a:ext>
            </a:extLst>
          </p:cNvPr>
          <p:cNvSpPr txBox="1"/>
          <p:nvPr/>
        </p:nvSpPr>
        <p:spPr>
          <a:xfrm>
            <a:off x="2463824" y="2797259"/>
            <a:ext cx="2831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*** Insert icon of people</a:t>
            </a:r>
          </a:p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Working/collaborating ***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8DD269BA-8DFE-4691-AF4D-5CE0F415290B}"/>
              </a:ext>
            </a:extLst>
          </p:cNvPr>
          <p:cNvSpPr txBox="1"/>
          <p:nvPr/>
        </p:nvSpPr>
        <p:spPr>
          <a:xfrm>
            <a:off x="192870" y="4311809"/>
            <a:ext cx="2831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*** Insert icon of people</a:t>
            </a:r>
          </a:p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Working/collaborating ***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A1E0A81-3ED4-441D-807D-B91A23875425}"/>
              </a:ext>
            </a:extLst>
          </p:cNvPr>
          <p:cNvSpPr txBox="1"/>
          <p:nvPr/>
        </p:nvSpPr>
        <p:spPr>
          <a:xfrm>
            <a:off x="2401530" y="4275493"/>
            <a:ext cx="2831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*** Insert icon of people</a:t>
            </a:r>
          </a:p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Working/collaborating ***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96DA6D9C-E249-4F92-AC93-76650D07CA5B}"/>
              </a:ext>
            </a:extLst>
          </p:cNvPr>
          <p:cNvSpPr txBox="1"/>
          <p:nvPr/>
        </p:nvSpPr>
        <p:spPr>
          <a:xfrm>
            <a:off x="1230560" y="5890937"/>
            <a:ext cx="283132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*** Insert icon of people</a:t>
            </a:r>
          </a:p>
          <a:p>
            <a:pPr algn="ctr"/>
            <a:r>
              <a:rPr lang="en-US" sz="1200" i="1" dirty="0">
                <a:solidFill>
                  <a:schemeClr val="bg1">
                    <a:lumMod val="50000"/>
                  </a:schemeClr>
                </a:solidFill>
              </a:rPr>
              <a:t>Working/collaborating ***</a:t>
            </a:r>
          </a:p>
        </p:txBody>
      </p:sp>
    </p:spTree>
    <p:extLst>
      <p:ext uri="{BB962C8B-B14F-4D97-AF65-F5344CB8AC3E}">
        <p14:creationId xmlns:p14="http://schemas.microsoft.com/office/powerpoint/2010/main" val="14911318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oman&#10;&#10;Description automatically generated">
            <a:extLst>
              <a:ext uri="{FF2B5EF4-FFF2-40B4-BE49-F238E27FC236}">
                <a16:creationId xmlns:a16="http://schemas.microsoft.com/office/drawing/2014/main" id="{C28B665A-CE47-4DA2-85AD-071729D809D7}"/>
              </a:ext>
            </a:extLst>
          </p:cNvPr>
          <p:cNvPicPr/>
          <p:nvPr/>
        </p:nvPicPr>
        <p:blipFill>
          <a:blip r:embed="rId2">
            <a:alphaModFix amt="9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695"/>
            <a:ext cx="9185798" cy="7329895"/>
          </a:xfrm>
          <a:prstGeom prst="rect">
            <a:avLst/>
          </a:prstGeom>
        </p:spPr>
      </p:pic>
      <p:sp>
        <p:nvSpPr>
          <p:cNvPr id="83" name="Rectangle 82">
            <a:extLst>
              <a:ext uri="{FF2B5EF4-FFF2-40B4-BE49-F238E27FC236}">
                <a16:creationId xmlns:a16="http://schemas.microsoft.com/office/drawing/2014/main" id="{F48A8681-5C6F-4D22-96E9-F434C80E64C1}"/>
              </a:ext>
            </a:extLst>
          </p:cNvPr>
          <p:cNvSpPr/>
          <p:nvPr/>
        </p:nvSpPr>
        <p:spPr>
          <a:xfrm>
            <a:off x="-11933" y="-14695"/>
            <a:ext cx="9191445" cy="6623522"/>
          </a:xfrm>
          <a:prstGeom prst="rect">
            <a:avLst/>
          </a:prstGeom>
          <a:solidFill>
            <a:srgbClr val="E4E7EB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D2196D4-E86C-4F0C-A397-06DE4ED252E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89"/>
          <a:stretch/>
        </p:blipFill>
        <p:spPr>
          <a:xfrm>
            <a:off x="6406625" y="1602372"/>
            <a:ext cx="3139378" cy="846701"/>
          </a:xfrm>
          <a:prstGeom prst="rect">
            <a:avLst/>
          </a:prstGeom>
        </p:spPr>
      </p:pic>
      <p:pic>
        <p:nvPicPr>
          <p:cNvPr id="11" name="Picture 10" descr="Logo&#10;&#10;Description automatically generated with medium confidence">
            <a:extLst>
              <a:ext uri="{FF2B5EF4-FFF2-40B4-BE49-F238E27FC236}">
                <a16:creationId xmlns:a16="http://schemas.microsoft.com/office/drawing/2014/main" id="{B3EB0A43-CA9E-4A9F-93BF-CDBFB6844A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468" y="3547633"/>
            <a:ext cx="1605477" cy="1135991"/>
          </a:xfrm>
          <a:prstGeom prst="rect">
            <a:avLst/>
          </a:prstGeom>
          <a:ln>
            <a:noFill/>
          </a:ln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D4328-8905-466F-B572-6C394EF9E9F2}"/>
              </a:ext>
            </a:extLst>
          </p:cNvPr>
          <p:cNvGrpSpPr/>
          <p:nvPr/>
        </p:nvGrpSpPr>
        <p:grpSpPr>
          <a:xfrm>
            <a:off x="282279" y="2734457"/>
            <a:ext cx="5625732" cy="3040757"/>
            <a:chOff x="573252" y="3951408"/>
            <a:chExt cx="5193059" cy="2525236"/>
          </a:xfrm>
          <a:solidFill>
            <a:scrgbClr r="0" g="0" b="0">
              <a:alpha val="49000"/>
            </a:scrgbClr>
          </a:solidFill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64190A5-01C8-4D41-BFE4-6580EFD028E7}"/>
                </a:ext>
              </a:extLst>
            </p:cNvPr>
            <p:cNvGrpSpPr/>
            <p:nvPr/>
          </p:nvGrpSpPr>
          <p:grpSpPr>
            <a:xfrm>
              <a:off x="573252" y="3951408"/>
              <a:ext cx="5193059" cy="2525236"/>
              <a:chOff x="1287119" y="3384901"/>
              <a:chExt cx="2107320" cy="1096326"/>
            </a:xfrm>
            <a:grpFill/>
          </p:grpSpPr>
          <p:pic>
            <p:nvPicPr>
              <p:cNvPr id="35" name="Graphic 34" descr="North America with solid fill">
                <a:extLst>
                  <a:ext uri="{FF2B5EF4-FFF2-40B4-BE49-F238E27FC236}">
                    <a16:creationId xmlns:a16="http://schemas.microsoft.com/office/drawing/2014/main" id="{327BBA56-4F75-4830-89B2-FA29A11EEA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6"/>
                  </a:ext>
                </a:extLst>
              </a:blip>
              <a:stretch>
                <a:fillRect/>
              </a:stretch>
            </p:blipFill>
            <p:spPr>
              <a:xfrm>
                <a:off x="1287119" y="3384901"/>
                <a:ext cx="842906" cy="842906"/>
              </a:xfrm>
              <a:prstGeom prst="rect">
                <a:avLst/>
              </a:prstGeom>
            </p:spPr>
          </p:pic>
          <p:pic>
            <p:nvPicPr>
              <p:cNvPr id="37" name="Graphic 36" descr="Asia with solid fill">
                <a:extLst>
                  <a:ext uri="{FF2B5EF4-FFF2-40B4-BE49-F238E27FC236}">
                    <a16:creationId xmlns:a16="http://schemas.microsoft.com/office/drawing/2014/main" id="{CB8DC50F-972A-4B81-A734-DD92E06E9B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p:blipFill>
            <p:spPr>
              <a:xfrm>
                <a:off x="2442506" y="342984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39" name="Graphic 38" descr="Australia with solid fill">
                <a:extLst>
                  <a:ext uri="{FF2B5EF4-FFF2-40B4-BE49-F238E27FC236}">
                    <a16:creationId xmlns:a16="http://schemas.microsoft.com/office/drawing/2014/main" id="{21C5F6A1-8CDF-4D5E-8DA4-F6FE2BE7ED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0"/>
                  </a:ext>
                </a:extLst>
              </a:blip>
              <a:stretch>
                <a:fillRect/>
              </a:stretch>
            </p:blipFill>
            <p:spPr>
              <a:xfrm>
                <a:off x="2992538" y="4026855"/>
                <a:ext cx="401901" cy="401901"/>
              </a:xfrm>
              <a:prstGeom prst="rect">
                <a:avLst/>
              </a:prstGeom>
            </p:spPr>
          </p:pic>
          <p:pic>
            <p:nvPicPr>
              <p:cNvPr id="41" name="Graphic 40" descr="South America with solid fill">
                <a:extLst>
                  <a:ext uri="{FF2B5EF4-FFF2-40B4-BE49-F238E27FC236}">
                    <a16:creationId xmlns:a16="http://schemas.microsoft.com/office/drawing/2014/main" id="{20827C8B-F1E8-416B-B5B3-293CD8CFA6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2"/>
                  </a:ext>
                </a:extLst>
              </a:blip>
              <a:stretch>
                <a:fillRect/>
              </a:stretch>
            </p:blipFill>
            <p:spPr>
              <a:xfrm>
                <a:off x="1630237" y="4005407"/>
                <a:ext cx="475821" cy="475820"/>
              </a:xfrm>
              <a:prstGeom prst="rect">
                <a:avLst/>
              </a:prstGeom>
            </p:spPr>
          </p:pic>
          <p:pic>
            <p:nvPicPr>
              <p:cNvPr id="43" name="Graphic 42" descr="Africa with solid fill">
                <a:extLst>
                  <a:ext uri="{FF2B5EF4-FFF2-40B4-BE49-F238E27FC236}">
                    <a16:creationId xmlns:a16="http://schemas.microsoft.com/office/drawing/2014/main" id="{43205F2A-E77F-4946-9F0D-D24CF1ED92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4"/>
                  </a:ext>
                </a:extLst>
              </a:blip>
              <a:stretch>
                <a:fillRect/>
              </a:stretch>
            </p:blipFill>
            <p:spPr>
              <a:xfrm rot="21432500">
                <a:off x="2172560" y="3900928"/>
                <a:ext cx="513704" cy="513704"/>
              </a:xfrm>
              <a:prstGeom prst="rect">
                <a:avLst/>
              </a:prstGeom>
            </p:spPr>
          </p:pic>
          <p:pic>
            <p:nvPicPr>
              <p:cNvPr id="45" name="Graphic 44" descr="Europe with solid fill">
                <a:extLst>
                  <a:ext uri="{FF2B5EF4-FFF2-40B4-BE49-F238E27FC236}">
                    <a16:creationId xmlns:a16="http://schemas.microsoft.com/office/drawing/2014/main" id="{1C4932AA-BD6B-4141-9D8A-263DE5421F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6"/>
                  </a:ext>
                </a:extLst>
              </a:blip>
              <a:stretch>
                <a:fillRect/>
              </a:stretch>
            </p:blipFill>
            <p:spPr>
              <a:xfrm>
                <a:off x="2145461" y="3461063"/>
                <a:ext cx="578571" cy="578571"/>
              </a:xfrm>
              <a:prstGeom prst="rect">
                <a:avLst/>
              </a:prstGeom>
            </p:spPr>
          </p:pic>
        </p:grpSp>
        <p:pic>
          <p:nvPicPr>
            <p:cNvPr id="12" name="Graphic 11" descr="Marker outline">
              <a:extLst>
                <a:ext uri="{FF2B5EF4-FFF2-40B4-BE49-F238E27FC236}">
                  <a16:creationId xmlns:a16="http://schemas.microsoft.com/office/drawing/2014/main" id="{8BC0FA4D-9FA6-4235-9B95-D79E6E405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489702" y="4906882"/>
              <a:ext cx="145196" cy="145196"/>
            </a:xfrm>
            <a:prstGeom prst="rect">
              <a:avLst/>
            </a:prstGeom>
          </p:spPr>
        </p:pic>
        <p:pic>
          <p:nvPicPr>
            <p:cNvPr id="67" name="Graphic 66" descr="Marker outline">
              <a:extLst>
                <a:ext uri="{FF2B5EF4-FFF2-40B4-BE49-F238E27FC236}">
                  <a16:creationId xmlns:a16="http://schemas.microsoft.com/office/drawing/2014/main" id="{3D422278-0DBA-461E-B688-6EFDA8D21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1704716" y="4934398"/>
              <a:ext cx="145196" cy="145196"/>
            </a:xfrm>
            <a:prstGeom prst="rect">
              <a:avLst/>
            </a:prstGeom>
          </p:spPr>
        </p:pic>
        <p:pic>
          <p:nvPicPr>
            <p:cNvPr id="68" name="Graphic 67" descr="Marker outline">
              <a:extLst>
                <a:ext uri="{FF2B5EF4-FFF2-40B4-BE49-F238E27FC236}">
                  <a16:creationId xmlns:a16="http://schemas.microsoft.com/office/drawing/2014/main" id="{5CE3A6DE-501F-4F10-BC7D-57D6EA7A3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3151182" y="4912928"/>
              <a:ext cx="145196" cy="145196"/>
            </a:xfrm>
            <a:prstGeom prst="rect">
              <a:avLst/>
            </a:prstGeom>
          </p:spPr>
        </p:pic>
        <p:pic>
          <p:nvPicPr>
            <p:cNvPr id="69" name="Graphic 68" descr="Marker outline">
              <a:extLst>
                <a:ext uri="{FF2B5EF4-FFF2-40B4-BE49-F238E27FC236}">
                  <a16:creationId xmlns:a16="http://schemas.microsoft.com/office/drawing/2014/main" id="{A3CCC299-1257-4B8B-AFEE-A520D5E96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3440337" y="5055286"/>
              <a:ext cx="145196" cy="145196"/>
            </a:xfrm>
            <a:prstGeom prst="rect">
              <a:avLst/>
            </a:prstGeom>
          </p:spPr>
        </p:pic>
        <p:pic>
          <p:nvPicPr>
            <p:cNvPr id="84" name="Graphic 83" descr="Marker outline">
              <a:extLst>
                <a:ext uri="{FF2B5EF4-FFF2-40B4-BE49-F238E27FC236}">
                  <a16:creationId xmlns:a16="http://schemas.microsoft.com/office/drawing/2014/main" id="{F55DFAFE-AB09-4220-8CAF-9C81A8A69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8"/>
                </a:ext>
              </a:extLst>
            </a:blip>
            <a:stretch>
              <a:fillRect/>
            </a:stretch>
          </p:blipFill>
          <p:spPr>
            <a:xfrm>
              <a:off x="4061011" y="5339641"/>
              <a:ext cx="145196" cy="145196"/>
            </a:xfrm>
            <a:prstGeom prst="rect">
              <a:avLst/>
            </a:prstGeom>
          </p:spPr>
        </p:pic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9A546353-21CC-4E35-A4FA-402E03F74C04}"/>
              </a:ext>
            </a:extLst>
          </p:cNvPr>
          <p:cNvSpPr txBox="1"/>
          <p:nvPr/>
        </p:nvSpPr>
        <p:spPr>
          <a:xfrm>
            <a:off x="6613115" y="4795328"/>
            <a:ext cx="24389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1F89CA"/>
                </a:solidFill>
              </a:rPr>
              <a:t>Enable Manual Data Entry into a PI System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3A603853-5C11-4837-A6D4-FB77444262DF}"/>
              </a:ext>
            </a:extLst>
          </p:cNvPr>
          <p:cNvSpPr txBox="1"/>
          <p:nvPr/>
        </p:nvSpPr>
        <p:spPr>
          <a:xfrm>
            <a:off x="6585110" y="2539075"/>
            <a:ext cx="2579685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1F89CA"/>
                </a:solidFill>
              </a:rPr>
              <a:t>Replace paper logbooks and forms with OpsTrakker electronic solution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59CB07E3-7D3C-4ECF-AF32-EA23DE60CFA3}"/>
              </a:ext>
            </a:extLst>
          </p:cNvPr>
          <p:cNvCxnSpPr>
            <a:cxnSpLocks/>
          </p:cNvCxnSpPr>
          <p:nvPr/>
        </p:nvCxnSpPr>
        <p:spPr>
          <a:xfrm flipV="1">
            <a:off x="-5647" y="6624762"/>
            <a:ext cx="9185798" cy="10739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DC0ED28-6BEB-4FAF-AC55-65D5A014D448}"/>
              </a:ext>
            </a:extLst>
          </p:cNvPr>
          <p:cNvSpPr txBox="1"/>
          <p:nvPr/>
        </p:nvSpPr>
        <p:spPr>
          <a:xfrm>
            <a:off x="566707" y="1532216"/>
            <a:ext cx="520567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25+ Years of Global </a:t>
            </a:r>
            <a:r>
              <a:rPr lang="en-US" sz="2800" b="1" i="1" dirty="0">
                <a:solidFill>
                  <a:schemeClr val="bg1">
                    <a:lumMod val="50000"/>
                  </a:schemeClr>
                </a:solidFill>
              </a:rPr>
              <a:t>MES and OSIsoft® PI </a:t>
            </a:r>
            <a:r>
              <a:rPr lang="en-US" sz="2800" i="1" dirty="0">
                <a:solidFill>
                  <a:schemeClr val="bg1">
                    <a:lumMod val="50000"/>
                  </a:schemeClr>
                </a:solidFill>
              </a:rPr>
              <a:t>Consulting Services</a:t>
            </a:r>
          </a:p>
        </p:txBody>
      </p:sp>
      <p:pic>
        <p:nvPicPr>
          <p:cNvPr id="26" name="Picture 25" descr="Logo&#10;&#10;Description automatically generated">
            <a:extLst>
              <a:ext uri="{FF2B5EF4-FFF2-40B4-BE49-F238E27FC236}">
                <a16:creationId xmlns:a16="http://schemas.microsoft.com/office/drawing/2014/main" id="{9906C9F9-0872-484B-9ECE-CEEFF7D9CF44}"/>
              </a:ext>
            </a:extLst>
          </p:cNvPr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180" y="-366558"/>
            <a:ext cx="5174267" cy="2483458"/>
          </a:xfrm>
          <a:prstGeom prst="rect">
            <a:avLst/>
          </a:prstGeom>
        </p:spPr>
      </p:pic>
      <p:sp>
        <p:nvSpPr>
          <p:cNvPr id="106" name="Rectangle 105">
            <a:extLst>
              <a:ext uri="{FF2B5EF4-FFF2-40B4-BE49-F238E27FC236}">
                <a16:creationId xmlns:a16="http://schemas.microsoft.com/office/drawing/2014/main" id="{3D1059AC-83EB-42B1-B4A5-A203D2FFFB96}"/>
              </a:ext>
            </a:extLst>
          </p:cNvPr>
          <p:cNvSpPr/>
          <p:nvPr/>
        </p:nvSpPr>
        <p:spPr>
          <a:xfrm>
            <a:off x="-10671" y="6616366"/>
            <a:ext cx="9191445" cy="740592"/>
          </a:xfrm>
          <a:prstGeom prst="rect">
            <a:avLst/>
          </a:prstGeom>
          <a:solidFill>
            <a:srgbClr val="FFFFFF">
              <a:alpha val="63137"/>
            </a:srgb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5" name="Picture 14" descr="Logo&#10;&#10;Description automatically generated">
            <a:extLst>
              <a:ext uri="{FF2B5EF4-FFF2-40B4-BE49-F238E27FC236}">
                <a16:creationId xmlns:a16="http://schemas.microsoft.com/office/drawing/2014/main" id="{53A745ED-B8B3-4348-AAFF-77B997FCC559}"/>
              </a:ext>
            </a:extLst>
          </p:cNvPr>
          <p:cNvPicPr>
            <a:picLocks noChangeAspect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21829" y="5781679"/>
            <a:ext cx="758524" cy="444768"/>
          </a:xfrm>
          <a:prstGeom prst="rect">
            <a:avLst/>
          </a:prstGeom>
        </p:spPr>
      </p:pic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4F3CA7C5-6691-4F54-90B8-3B1C587FFE4A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1680" y="5749814"/>
            <a:ext cx="1412423" cy="466011"/>
          </a:xfrm>
          <a:prstGeom prst="rect">
            <a:avLst/>
          </a:prstGeom>
        </p:spPr>
      </p:pic>
      <p:grpSp>
        <p:nvGrpSpPr>
          <p:cNvPr id="59" name="Group 58">
            <a:extLst>
              <a:ext uri="{FF2B5EF4-FFF2-40B4-BE49-F238E27FC236}">
                <a16:creationId xmlns:a16="http://schemas.microsoft.com/office/drawing/2014/main" id="{4554AE0E-700A-425B-B69E-519245A50662}"/>
              </a:ext>
            </a:extLst>
          </p:cNvPr>
          <p:cNvGrpSpPr/>
          <p:nvPr/>
        </p:nvGrpSpPr>
        <p:grpSpPr>
          <a:xfrm>
            <a:off x="627770" y="2983934"/>
            <a:ext cx="2831329" cy="1294409"/>
            <a:chOff x="396269" y="3567215"/>
            <a:chExt cx="2831329" cy="1294409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36D374D6-17EE-45BB-9D93-8FFA93F49ED9}"/>
                </a:ext>
              </a:extLst>
            </p:cNvPr>
            <p:cNvGrpSpPr/>
            <p:nvPr/>
          </p:nvGrpSpPr>
          <p:grpSpPr>
            <a:xfrm>
              <a:off x="519232" y="3567215"/>
              <a:ext cx="2627520" cy="1294409"/>
              <a:chOff x="937849" y="1757196"/>
              <a:chExt cx="2814437" cy="1386490"/>
            </a:xfrm>
          </p:grpSpPr>
          <p:sp>
            <p:nvSpPr>
              <p:cNvPr id="71" name="Rectangle 70">
                <a:extLst>
                  <a:ext uri="{FF2B5EF4-FFF2-40B4-BE49-F238E27FC236}">
                    <a16:creationId xmlns:a16="http://schemas.microsoft.com/office/drawing/2014/main" id="{C256BAC2-256C-4673-B484-94CA315956F2}"/>
                  </a:ext>
                </a:extLst>
              </p:cNvPr>
              <p:cNvSpPr/>
              <p:nvPr/>
            </p:nvSpPr>
            <p:spPr>
              <a:xfrm>
                <a:off x="1218652" y="1757196"/>
                <a:ext cx="2263207" cy="1386490"/>
              </a:xfrm>
              <a:prstGeom prst="rect">
                <a:avLst/>
              </a:prstGeom>
              <a:solidFill>
                <a:schemeClr val="bg1">
                  <a:lumMod val="85000"/>
                  <a:alpha val="33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72" name="TextBox 71">
                <a:extLst>
                  <a:ext uri="{FF2B5EF4-FFF2-40B4-BE49-F238E27FC236}">
                    <a16:creationId xmlns:a16="http://schemas.microsoft.com/office/drawing/2014/main" id="{36256389-6F9A-4219-9A24-9774232A9254}"/>
                  </a:ext>
                </a:extLst>
              </p:cNvPr>
              <p:cNvSpPr txBox="1"/>
              <p:nvPr/>
            </p:nvSpPr>
            <p:spPr>
              <a:xfrm>
                <a:off x="937849" y="2729943"/>
                <a:ext cx="2814437" cy="3461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i="1" dirty="0">
                    <a:solidFill>
                      <a:schemeClr val="bg1">
                        <a:lumMod val="50000"/>
                      </a:schemeClr>
                    </a:solidFill>
                  </a:rPr>
                  <a:t>MES Consulting</a:t>
                </a: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359FBB37-1D30-4624-9F6E-996935814665}"/>
                </a:ext>
              </a:extLst>
            </p:cNvPr>
            <p:cNvSpPr txBox="1"/>
            <p:nvPr/>
          </p:nvSpPr>
          <p:spPr>
            <a:xfrm>
              <a:off x="396269" y="3712734"/>
              <a:ext cx="28313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1">
                      <a:lumMod val="50000"/>
                    </a:schemeClr>
                  </a:solidFill>
                </a:rPr>
                <a:t>*** Insert icon of people</a:t>
              </a:r>
            </a:p>
            <a:p>
              <a:pPr algn="ctr"/>
              <a:r>
                <a:rPr lang="en-US" sz="1200" i="1" dirty="0">
                  <a:solidFill>
                    <a:schemeClr val="bg1">
                      <a:lumMod val="50000"/>
                    </a:schemeClr>
                  </a:solidFill>
                </a:rPr>
                <a:t>Working/collaborating ***</a:t>
              </a: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BD65374C-9DFD-4A16-80F5-D4D6CEF7A4B4}"/>
              </a:ext>
            </a:extLst>
          </p:cNvPr>
          <p:cNvGrpSpPr/>
          <p:nvPr/>
        </p:nvGrpSpPr>
        <p:grpSpPr>
          <a:xfrm>
            <a:off x="3065155" y="2976815"/>
            <a:ext cx="2831329" cy="1297260"/>
            <a:chOff x="3004755" y="3560832"/>
            <a:chExt cx="2831329" cy="1297260"/>
          </a:xfrm>
        </p:grpSpPr>
        <p:grpSp>
          <p:nvGrpSpPr>
            <p:cNvPr id="74" name="Group 73">
              <a:extLst>
                <a:ext uri="{FF2B5EF4-FFF2-40B4-BE49-F238E27FC236}">
                  <a16:creationId xmlns:a16="http://schemas.microsoft.com/office/drawing/2014/main" id="{AFD64F4F-0A9C-4BB3-8AB3-F8B2B5E4933E}"/>
                </a:ext>
              </a:extLst>
            </p:cNvPr>
            <p:cNvGrpSpPr/>
            <p:nvPr/>
          </p:nvGrpSpPr>
          <p:grpSpPr>
            <a:xfrm>
              <a:off x="3082125" y="3560832"/>
              <a:ext cx="2633308" cy="1297260"/>
              <a:chOff x="967366" y="1757195"/>
              <a:chExt cx="2814437" cy="1386490"/>
            </a:xfrm>
          </p:grpSpPr>
          <p:sp>
            <p:nvSpPr>
              <p:cNvPr id="76" name="Rectangle 75">
                <a:extLst>
                  <a:ext uri="{FF2B5EF4-FFF2-40B4-BE49-F238E27FC236}">
                    <a16:creationId xmlns:a16="http://schemas.microsoft.com/office/drawing/2014/main" id="{D5858822-309B-4FE0-AFDA-A698AFC6A017}"/>
                  </a:ext>
                </a:extLst>
              </p:cNvPr>
              <p:cNvSpPr/>
              <p:nvPr/>
            </p:nvSpPr>
            <p:spPr>
              <a:xfrm>
                <a:off x="1218652" y="1757195"/>
                <a:ext cx="2263207" cy="1386490"/>
              </a:xfrm>
              <a:prstGeom prst="rect">
                <a:avLst/>
              </a:prstGeom>
              <a:solidFill>
                <a:schemeClr val="bg1">
                  <a:lumMod val="85000"/>
                  <a:alpha val="33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77" name="TextBox 76">
                <a:extLst>
                  <a:ext uri="{FF2B5EF4-FFF2-40B4-BE49-F238E27FC236}">
                    <a16:creationId xmlns:a16="http://schemas.microsoft.com/office/drawing/2014/main" id="{D65066AD-3F90-4670-B5DA-1E9984556472}"/>
                  </a:ext>
                </a:extLst>
              </p:cNvPr>
              <p:cNvSpPr txBox="1"/>
              <p:nvPr/>
            </p:nvSpPr>
            <p:spPr>
              <a:xfrm>
                <a:off x="967366" y="2728363"/>
                <a:ext cx="2814437" cy="34539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i="1" dirty="0">
                    <a:solidFill>
                      <a:schemeClr val="bg1">
                        <a:lumMod val="50000"/>
                      </a:schemeClr>
                    </a:solidFill>
                  </a:rPr>
                  <a:t>Software Validation</a:t>
                </a:r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C8933CB8-6C71-46D1-8C06-1B2EABDF0C2E}"/>
                </a:ext>
              </a:extLst>
            </p:cNvPr>
            <p:cNvSpPr txBox="1"/>
            <p:nvPr/>
          </p:nvSpPr>
          <p:spPr>
            <a:xfrm>
              <a:off x="3004755" y="3718307"/>
              <a:ext cx="28313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1">
                      <a:lumMod val="50000"/>
                    </a:schemeClr>
                  </a:solidFill>
                </a:rPr>
                <a:t>*** Insert icon of magnifying</a:t>
              </a:r>
            </a:p>
            <a:p>
              <a:pPr algn="ctr"/>
              <a:r>
                <a:rPr lang="en-US" sz="1200" i="1" dirty="0">
                  <a:solidFill>
                    <a:schemeClr val="bg1">
                      <a:lumMod val="50000"/>
                    </a:schemeClr>
                  </a:solidFill>
                </a:rPr>
                <a:t>glass and computer***</a:t>
              </a:r>
            </a:p>
          </p:txBody>
        </p:sp>
      </p:grpSp>
      <p:grpSp>
        <p:nvGrpSpPr>
          <p:cNvPr id="79" name="Group 78">
            <a:extLst>
              <a:ext uri="{FF2B5EF4-FFF2-40B4-BE49-F238E27FC236}">
                <a16:creationId xmlns:a16="http://schemas.microsoft.com/office/drawing/2014/main" id="{40D1E480-699C-4B15-8EB9-C89CE6179E18}"/>
              </a:ext>
            </a:extLst>
          </p:cNvPr>
          <p:cNvGrpSpPr/>
          <p:nvPr/>
        </p:nvGrpSpPr>
        <p:grpSpPr>
          <a:xfrm>
            <a:off x="-73522" y="4445502"/>
            <a:ext cx="2526610" cy="1265101"/>
            <a:chOff x="-61294" y="5029519"/>
            <a:chExt cx="2526610" cy="1265101"/>
          </a:xfrm>
        </p:grpSpPr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E29B86B7-367E-42BF-8B47-3627ED192671}"/>
                </a:ext>
              </a:extLst>
            </p:cNvPr>
            <p:cNvGrpSpPr/>
            <p:nvPr/>
          </p:nvGrpSpPr>
          <p:grpSpPr>
            <a:xfrm>
              <a:off x="-61294" y="5029519"/>
              <a:ext cx="2526610" cy="1265101"/>
              <a:chOff x="942355" y="1757196"/>
              <a:chExt cx="2814437" cy="1386490"/>
            </a:xfrm>
          </p:grpSpPr>
          <p:sp>
            <p:nvSpPr>
              <p:cNvPr id="82" name="Rectangle 81">
                <a:extLst>
                  <a:ext uri="{FF2B5EF4-FFF2-40B4-BE49-F238E27FC236}">
                    <a16:creationId xmlns:a16="http://schemas.microsoft.com/office/drawing/2014/main" id="{15D0FECE-2AE1-49F3-BB97-1A0BC71B1341}"/>
                  </a:ext>
                </a:extLst>
              </p:cNvPr>
              <p:cNvSpPr/>
              <p:nvPr/>
            </p:nvSpPr>
            <p:spPr>
              <a:xfrm>
                <a:off x="1223780" y="1757196"/>
                <a:ext cx="2263207" cy="1386490"/>
              </a:xfrm>
              <a:prstGeom prst="rect">
                <a:avLst/>
              </a:prstGeom>
              <a:solidFill>
                <a:schemeClr val="bg1">
                  <a:lumMod val="85000"/>
                  <a:alpha val="33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4C859E87-CCE7-4691-87CF-DFF50D9DB207}"/>
                  </a:ext>
                </a:extLst>
              </p:cNvPr>
              <p:cNvSpPr txBox="1"/>
              <p:nvPr/>
            </p:nvSpPr>
            <p:spPr>
              <a:xfrm>
                <a:off x="942355" y="2646498"/>
                <a:ext cx="2814437" cy="40477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>
                    <a:solidFill>
                      <a:schemeClr val="bg1">
                        <a:lumMod val="50000"/>
                      </a:schemeClr>
                    </a:solidFill>
                  </a:rPr>
                  <a:t>Cybersecurity</a:t>
                </a:r>
              </a:p>
            </p:txBody>
          </p:sp>
        </p:grpSp>
        <p:sp>
          <p:nvSpPr>
            <p:cNvPr id="81" name="TextBox 80">
              <a:extLst>
                <a:ext uri="{FF2B5EF4-FFF2-40B4-BE49-F238E27FC236}">
                  <a16:creationId xmlns:a16="http://schemas.microsoft.com/office/drawing/2014/main" id="{79D7DB68-028E-4E8D-8129-793C7B4068B8}"/>
                </a:ext>
              </a:extLst>
            </p:cNvPr>
            <p:cNvSpPr txBox="1"/>
            <p:nvPr/>
          </p:nvSpPr>
          <p:spPr>
            <a:xfrm>
              <a:off x="129080" y="5168390"/>
              <a:ext cx="2152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1">
                      <a:lumMod val="50000"/>
                    </a:schemeClr>
                  </a:solidFill>
                </a:rPr>
                <a:t>*** Insert cybersecurity icon ***</a:t>
              </a:r>
            </a:p>
          </p:txBody>
        </p: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D11597F5-6B9E-4C0C-B295-1D75B6616157}"/>
              </a:ext>
            </a:extLst>
          </p:cNvPr>
          <p:cNvGrpSpPr/>
          <p:nvPr/>
        </p:nvGrpSpPr>
        <p:grpSpPr>
          <a:xfrm>
            <a:off x="2058086" y="4433780"/>
            <a:ext cx="2439131" cy="1346254"/>
            <a:chOff x="2070314" y="5017797"/>
            <a:chExt cx="2439131" cy="1346254"/>
          </a:xfrm>
        </p:grpSpPr>
        <p:grpSp>
          <p:nvGrpSpPr>
            <p:cNvPr id="87" name="Group 86">
              <a:extLst>
                <a:ext uri="{FF2B5EF4-FFF2-40B4-BE49-F238E27FC236}">
                  <a16:creationId xmlns:a16="http://schemas.microsoft.com/office/drawing/2014/main" id="{2C574F5D-B055-44B5-BCC9-1C7B0FA3F715}"/>
                </a:ext>
              </a:extLst>
            </p:cNvPr>
            <p:cNvGrpSpPr/>
            <p:nvPr/>
          </p:nvGrpSpPr>
          <p:grpSpPr>
            <a:xfrm>
              <a:off x="2070314" y="5017797"/>
              <a:ext cx="2439131" cy="1346254"/>
              <a:chOff x="908303" y="1757196"/>
              <a:chExt cx="2814437" cy="1431958"/>
            </a:xfrm>
          </p:grpSpPr>
          <p:sp>
            <p:nvSpPr>
              <p:cNvPr id="90" name="Rectangle 89">
                <a:extLst>
                  <a:ext uri="{FF2B5EF4-FFF2-40B4-BE49-F238E27FC236}">
                    <a16:creationId xmlns:a16="http://schemas.microsoft.com/office/drawing/2014/main" id="{775FCE47-FCA0-4DAE-A6D2-4AA53DF95926}"/>
                  </a:ext>
                </a:extLst>
              </p:cNvPr>
              <p:cNvSpPr/>
              <p:nvPr/>
            </p:nvSpPr>
            <p:spPr>
              <a:xfrm>
                <a:off x="1218652" y="1757196"/>
                <a:ext cx="2263207" cy="1386490"/>
              </a:xfrm>
              <a:prstGeom prst="rect">
                <a:avLst/>
              </a:prstGeom>
              <a:solidFill>
                <a:schemeClr val="bg1">
                  <a:lumMod val="85000"/>
                  <a:alpha val="33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1CD173F9-53D3-4905-B349-9E30990CAECA}"/>
                  </a:ext>
                </a:extLst>
              </p:cNvPr>
              <p:cNvSpPr txBox="1"/>
              <p:nvPr/>
            </p:nvSpPr>
            <p:spPr>
              <a:xfrm>
                <a:off x="908303" y="2567151"/>
                <a:ext cx="2814437" cy="622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>
                    <a:solidFill>
                      <a:schemeClr val="bg1">
                        <a:lumMod val="50000"/>
                      </a:schemeClr>
                    </a:solidFill>
                  </a:rPr>
                  <a:t>Operational</a:t>
                </a:r>
              </a:p>
              <a:p>
                <a:pPr algn="ctr"/>
                <a:r>
                  <a:rPr lang="en-US" sz="1600" i="1" dirty="0">
                    <a:solidFill>
                      <a:schemeClr val="bg1">
                        <a:lumMod val="50000"/>
                      </a:schemeClr>
                    </a:solidFill>
                  </a:rPr>
                  <a:t>Intelligence</a:t>
                </a:r>
              </a:p>
            </p:txBody>
          </p:sp>
        </p:grp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BBB83497-C18F-4FE2-B081-E448A0ECC974}"/>
                </a:ext>
              </a:extLst>
            </p:cNvPr>
            <p:cNvSpPr txBox="1"/>
            <p:nvPr/>
          </p:nvSpPr>
          <p:spPr>
            <a:xfrm>
              <a:off x="2221011" y="5174070"/>
              <a:ext cx="2152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1">
                      <a:lumMod val="50000"/>
                    </a:schemeClr>
                  </a:solidFill>
                </a:rPr>
                <a:t>*** Insert data analysis icon***</a:t>
              </a:r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5D4C382E-CC48-473F-972D-718AAAE9313B}"/>
              </a:ext>
            </a:extLst>
          </p:cNvPr>
          <p:cNvGrpSpPr/>
          <p:nvPr/>
        </p:nvGrpSpPr>
        <p:grpSpPr>
          <a:xfrm>
            <a:off x="4255646" y="4432800"/>
            <a:ext cx="2332310" cy="1279067"/>
            <a:chOff x="4267874" y="5016817"/>
            <a:chExt cx="2332310" cy="1279067"/>
          </a:xfrm>
        </p:grpSpPr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50652475-650C-43D2-9832-145D0A1F8A3E}"/>
                </a:ext>
              </a:extLst>
            </p:cNvPr>
            <p:cNvGrpSpPr/>
            <p:nvPr/>
          </p:nvGrpSpPr>
          <p:grpSpPr>
            <a:xfrm>
              <a:off x="4267874" y="5016817"/>
              <a:ext cx="2332310" cy="1279067"/>
              <a:chOff x="4227673" y="3352827"/>
              <a:chExt cx="2814437" cy="1386490"/>
            </a:xfrm>
          </p:grpSpPr>
          <p:sp>
            <p:nvSpPr>
              <p:cNvPr id="97" name="Rectangle 96">
                <a:extLst>
                  <a:ext uri="{FF2B5EF4-FFF2-40B4-BE49-F238E27FC236}">
                    <a16:creationId xmlns:a16="http://schemas.microsoft.com/office/drawing/2014/main" id="{2DB70D8F-0F08-48B6-A969-D051A8F31CD0}"/>
                  </a:ext>
                </a:extLst>
              </p:cNvPr>
              <p:cNvSpPr/>
              <p:nvPr/>
            </p:nvSpPr>
            <p:spPr>
              <a:xfrm>
                <a:off x="4493948" y="3352827"/>
                <a:ext cx="2263206" cy="1386490"/>
              </a:xfrm>
              <a:prstGeom prst="rect">
                <a:avLst/>
              </a:prstGeom>
              <a:solidFill>
                <a:schemeClr val="bg1">
                  <a:lumMod val="85000"/>
                  <a:alpha val="33000"/>
                </a:schemeClr>
              </a:solidFill>
              <a:ln w="28575">
                <a:solidFill>
                  <a:schemeClr val="bg1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96" name="TextBox 95">
                <a:extLst>
                  <a:ext uri="{FF2B5EF4-FFF2-40B4-BE49-F238E27FC236}">
                    <a16:creationId xmlns:a16="http://schemas.microsoft.com/office/drawing/2014/main" id="{C49D12F0-B7FA-4FC4-A4AC-A1707F47697D}"/>
                  </a:ext>
                </a:extLst>
              </p:cNvPr>
              <p:cNvSpPr txBox="1"/>
              <p:nvPr/>
            </p:nvSpPr>
            <p:spPr>
              <a:xfrm>
                <a:off x="4227673" y="4354498"/>
                <a:ext cx="2814437" cy="3503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i="1" dirty="0">
                    <a:solidFill>
                      <a:schemeClr val="bg1">
                        <a:lumMod val="50000"/>
                      </a:schemeClr>
                    </a:solidFill>
                  </a:rPr>
                  <a:t>System Integration</a:t>
                </a:r>
              </a:p>
            </p:txBody>
          </p:sp>
        </p:grp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4ADF08DB-37E4-4D3E-BB5D-FA9CDD805C1A}"/>
                </a:ext>
              </a:extLst>
            </p:cNvPr>
            <p:cNvSpPr txBox="1"/>
            <p:nvPr/>
          </p:nvSpPr>
          <p:spPr>
            <a:xfrm>
              <a:off x="4303526" y="5160030"/>
              <a:ext cx="2152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1">
                      <a:lumMod val="50000"/>
                    </a:schemeClr>
                  </a:solidFill>
                </a:rPr>
                <a:t>*** Insert software</a:t>
              </a:r>
            </a:p>
            <a:p>
              <a:pPr algn="ctr"/>
              <a:r>
                <a:rPr lang="en-US" sz="1200" i="1" dirty="0">
                  <a:solidFill>
                    <a:schemeClr val="bg1">
                      <a:lumMod val="50000"/>
                    </a:schemeClr>
                  </a:solidFill>
                </a:rPr>
                <a:t>integration icon ***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96620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woman&#10;&#10;Description automatically generated">
            <a:extLst>
              <a:ext uri="{FF2B5EF4-FFF2-40B4-BE49-F238E27FC236}">
                <a16:creationId xmlns:a16="http://schemas.microsoft.com/office/drawing/2014/main" id="{C28B665A-CE47-4DA2-85AD-071729D809D7}"/>
              </a:ext>
            </a:extLst>
          </p:cNvPr>
          <p:cNvPicPr/>
          <p:nvPr/>
        </p:nvPicPr>
        <p:blipFill>
          <a:blip r:embed="rId2">
            <a:alphaModFix amt="95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85798" cy="7315200"/>
          </a:xfrm>
          <a:prstGeom prst="rect">
            <a:avLst/>
          </a:prstGeom>
        </p:spPr>
      </p:pic>
      <p:sp>
        <p:nvSpPr>
          <p:cNvPr id="31" name="Rectangle 30">
            <a:extLst>
              <a:ext uri="{FF2B5EF4-FFF2-40B4-BE49-F238E27FC236}">
                <a16:creationId xmlns:a16="http://schemas.microsoft.com/office/drawing/2014/main" id="{43A8A4AD-9A41-48DB-8657-B38A1F8866BD}"/>
              </a:ext>
            </a:extLst>
          </p:cNvPr>
          <p:cNvSpPr/>
          <p:nvPr/>
        </p:nvSpPr>
        <p:spPr>
          <a:xfrm>
            <a:off x="5138" y="-15127"/>
            <a:ext cx="9191445" cy="1142166"/>
          </a:xfrm>
          <a:prstGeom prst="rect">
            <a:avLst/>
          </a:prstGeom>
          <a:solidFill>
            <a:srgbClr val="E4E7EB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94C9428-B91D-427E-B635-E196C179E43C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85000"/>
          </a:blip>
          <a:stretch>
            <a:fillRect/>
          </a:stretch>
        </p:blipFill>
        <p:spPr>
          <a:xfrm>
            <a:off x="6529279" y="1130021"/>
            <a:ext cx="2663344" cy="5484002"/>
          </a:xfrm>
          <a:prstGeom prst="rect">
            <a:avLst/>
          </a:prstGeom>
        </p:spPr>
      </p:pic>
      <p:pic>
        <p:nvPicPr>
          <p:cNvPr id="11" name="Picture 10" descr="Logo&#10;&#10;Description automatically generated with medium confidence">
            <a:extLst>
              <a:ext uri="{FF2B5EF4-FFF2-40B4-BE49-F238E27FC236}">
                <a16:creationId xmlns:a16="http://schemas.microsoft.com/office/drawing/2014/main" id="{B3EB0A43-CA9E-4A9F-93BF-CDBFB6844AB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3897" y="4837555"/>
            <a:ext cx="1305763" cy="923922"/>
          </a:xfrm>
          <a:prstGeom prst="rect">
            <a:avLst/>
          </a:prstGeom>
          <a:ln>
            <a:noFill/>
          </a:ln>
        </p:spPr>
      </p:pic>
      <p:pic>
        <p:nvPicPr>
          <p:cNvPr id="26" name="Picture 25" descr="Logo&#10;&#10;Description automatically generated">
            <a:extLst>
              <a:ext uri="{FF2B5EF4-FFF2-40B4-BE49-F238E27FC236}">
                <a16:creationId xmlns:a16="http://schemas.microsoft.com/office/drawing/2014/main" id="{9906C9F9-0872-484B-9ECE-CEEFF7D9CF4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777" y="-308402"/>
            <a:ext cx="3843444" cy="1844712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9A546353-21CC-4E35-A4FA-402E03F74C04}"/>
              </a:ext>
            </a:extLst>
          </p:cNvPr>
          <p:cNvSpPr txBox="1"/>
          <p:nvPr/>
        </p:nvSpPr>
        <p:spPr>
          <a:xfrm>
            <a:off x="6622311" y="5902208"/>
            <a:ext cx="24389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1F89CA"/>
                </a:solidFill>
              </a:rPr>
              <a:t>Enable Manual Data Entry into a PI System</a:t>
            </a: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EEED4328-8905-466F-B572-6C394EF9E9F2}"/>
              </a:ext>
            </a:extLst>
          </p:cNvPr>
          <p:cNvGrpSpPr/>
          <p:nvPr/>
        </p:nvGrpSpPr>
        <p:grpSpPr>
          <a:xfrm>
            <a:off x="798696" y="1518714"/>
            <a:ext cx="5193059" cy="2525236"/>
            <a:chOff x="573252" y="3951408"/>
            <a:chExt cx="5193059" cy="2525236"/>
          </a:xfrm>
          <a:solidFill>
            <a:scrgbClr r="0" g="0" b="0">
              <a:alpha val="14000"/>
            </a:scrgbClr>
          </a:solidFill>
        </p:grpSpPr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564190A5-01C8-4D41-BFE4-6580EFD028E7}"/>
                </a:ext>
              </a:extLst>
            </p:cNvPr>
            <p:cNvGrpSpPr/>
            <p:nvPr/>
          </p:nvGrpSpPr>
          <p:grpSpPr>
            <a:xfrm>
              <a:off x="573252" y="3951408"/>
              <a:ext cx="5193059" cy="2525236"/>
              <a:chOff x="1287119" y="3384901"/>
              <a:chExt cx="2107320" cy="1096326"/>
            </a:xfrm>
            <a:grpFill/>
          </p:grpSpPr>
          <p:pic>
            <p:nvPicPr>
              <p:cNvPr id="35" name="Graphic 34" descr="North America with solid fill">
                <a:extLst>
                  <a:ext uri="{FF2B5EF4-FFF2-40B4-BE49-F238E27FC236}">
                    <a16:creationId xmlns:a16="http://schemas.microsoft.com/office/drawing/2014/main" id="{327BBA56-4F75-4830-89B2-FA29A11EEA4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7"/>
                  </a:ext>
                </a:extLst>
              </a:blip>
              <a:stretch>
                <a:fillRect/>
              </a:stretch>
            </p:blipFill>
            <p:spPr>
              <a:xfrm>
                <a:off x="1287119" y="3384901"/>
                <a:ext cx="842906" cy="842906"/>
              </a:xfrm>
              <a:prstGeom prst="rect">
                <a:avLst/>
              </a:prstGeom>
            </p:spPr>
          </p:pic>
          <p:pic>
            <p:nvPicPr>
              <p:cNvPr id="37" name="Graphic 36" descr="Asia with solid fill">
                <a:extLst>
                  <a:ext uri="{FF2B5EF4-FFF2-40B4-BE49-F238E27FC236}">
                    <a16:creationId xmlns:a16="http://schemas.microsoft.com/office/drawing/2014/main" id="{CB8DC50F-972A-4B81-A734-DD92E06E9B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9"/>
                  </a:ext>
                </a:extLst>
              </a:blip>
              <a:stretch>
                <a:fillRect/>
              </a:stretch>
            </p:blipFill>
            <p:spPr>
              <a:xfrm>
                <a:off x="2442506" y="3429847"/>
                <a:ext cx="914400" cy="914400"/>
              </a:xfrm>
              <a:prstGeom prst="rect">
                <a:avLst/>
              </a:prstGeom>
            </p:spPr>
          </p:pic>
          <p:pic>
            <p:nvPicPr>
              <p:cNvPr id="39" name="Graphic 38" descr="Australia with solid fill">
                <a:extLst>
                  <a:ext uri="{FF2B5EF4-FFF2-40B4-BE49-F238E27FC236}">
                    <a16:creationId xmlns:a16="http://schemas.microsoft.com/office/drawing/2014/main" id="{21C5F6A1-8CDF-4D5E-8DA4-F6FE2BE7ED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>
                <a:off x="2992538" y="4026855"/>
                <a:ext cx="401901" cy="401901"/>
              </a:xfrm>
              <a:prstGeom prst="rect">
                <a:avLst/>
              </a:prstGeom>
            </p:spPr>
          </p:pic>
          <p:pic>
            <p:nvPicPr>
              <p:cNvPr id="41" name="Graphic 40" descr="South America with solid fill">
                <a:extLst>
                  <a:ext uri="{FF2B5EF4-FFF2-40B4-BE49-F238E27FC236}">
                    <a16:creationId xmlns:a16="http://schemas.microsoft.com/office/drawing/2014/main" id="{20827C8B-F1E8-416B-B5B3-293CD8CFA61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3"/>
                  </a:ext>
                </a:extLst>
              </a:blip>
              <a:stretch>
                <a:fillRect/>
              </a:stretch>
            </p:blipFill>
            <p:spPr>
              <a:xfrm>
                <a:off x="1630237" y="4005407"/>
                <a:ext cx="475821" cy="475820"/>
              </a:xfrm>
              <a:prstGeom prst="rect">
                <a:avLst/>
              </a:prstGeom>
            </p:spPr>
          </p:pic>
          <p:pic>
            <p:nvPicPr>
              <p:cNvPr id="43" name="Graphic 42" descr="Africa with solid fill">
                <a:extLst>
                  <a:ext uri="{FF2B5EF4-FFF2-40B4-BE49-F238E27FC236}">
                    <a16:creationId xmlns:a16="http://schemas.microsoft.com/office/drawing/2014/main" id="{43205F2A-E77F-4946-9F0D-D24CF1ED923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5"/>
                  </a:ext>
                </a:extLst>
              </a:blip>
              <a:stretch>
                <a:fillRect/>
              </a:stretch>
            </p:blipFill>
            <p:spPr>
              <a:xfrm rot="21432500">
                <a:off x="2172560" y="3900928"/>
                <a:ext cx="513704" cy="513704"/>
              </a:xfrm>
              <a:prstGeom prst="rect">
                <a:avLst/>
              </a:prstGeom>
            </p:spPr>
          </p:pic>
          <p:pic>
            <p:nvPicPr>
              <p:cNvPr id="45" name="Graphic 44" descr="Europe with solid fill">
                <a:extLst>
                  <a:ext uri="{FF2B5EF4-FFF2-40B4-BE49-F238E27FC236}">
                    <a16:creationId xmlns:a16="http://schemas.microsoft.com/office/drawing/2014/main" id="{1C4932AA-BD6B-4141-9D8A-263DE5421F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7"/>
                  </a:ext>
                </a:extLst>
              </a:blip>
              <a:stretch>
                <a:fillRect/>
              </a:stretch>
            </p:blipFill>
            <p:spPr>
              <a:xfrm>
                <a:off x="2145461" y="3461063"/>
                <a:ext cx="578571" cy="578571"/>
              </a:xfrm>
              <a:prstGeom prst="rect">
                <a:avLst/>
              </a:prstGeom>
            </p:spPr>
          </p:pic>
        </p:grpSp>
        <p:pic>
          <p:nvPicPr>
            <p:cNvPr id="12" name="Graphic 11" descr="Marker outline">
              <a:extLst>
                <a:ext uri="{FF2B5EF4-FFF2-40B4-BE49-F238E27FC236}">
                  <a16:creationId xmlns:a16="http://schemas.microsoft.com/office/drawing/2014/main" id="{8BC0FA4D-9FA6-4235-9B95-D79E6E4051C0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489702" y="4906882"/>
              <a:ext cx="145196" cy="145196"/>
            </a:xfrm>
            <a:prstGeom prst="rect">
              <a:avLst/>
            </a:prstGeom>
          </p:spPr>
        </p:pic>
        <p:pic>
          <p:nvPicPr>
            <p:cNvPr id="67" name="Graphic 66" descr="Marker outline">
              <a:extLst>
                <a:ext uri="{FF2B5EF4-FFF2-40B4-BE49-F238E27FC236}">
                  <a16:creationId xmlns:a16="http://schemas.microsoft.com/office/drawing/2014/main" id="{3D422278-0DBA-461E-B688-6EFDA8D21D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1704716" y="4934398"/>
              <a:ext cx="145196" cy="145196"/>
            </a:xfrm>
            <a:prstGeom prst="rect">
              <a:avLst/>
            </a:prstGeom>
          </p:spPr>
        </p:pic>
        <p:pic>
          <p:nvPicPr>
            <p:cNvPr id="68" name="Graphic 67" descr="Marker outline">
              <a:extLst>
                <a:ext uri="{FF2B5EF4-FFF2-40B4-BE49-F238E27FC236}">
                  <a16:creationId xmlns:a16="http://schemas.microsoft.com/office/drawing/2014/main" id="{5CE3A6DE-501F-4F10-BC7D-57D6EA7A3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151182" y="4912928"/>
              <a:ext cx="145196" cy="145196"/>
            </a:xfrm>
            <a:prstGeom prst="rect">
              <a:avLst/>
            </a:prstGeom>
          </p:spPr>
        </p:pic>
        <p:pic>
          <p:nvPicPr>
            <p:cNvPr id="69" name="Graphic 68" descr="Marker outline">
              <a:extLst>
                <a:ext uri="{FF2B5EF4-FFF2-40B4-BE49-F238E27FC236}">
                  <a16:creationId xmlns:a16="http://schemas.microsoft.com/office/drawing/2014/main" id="{A3CCC299-1257-4B8B-AFEE-A520D5E96B7F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3440337" y="5055286"/>
              <a:ext cx="145196" cy="145196"/>
            </a:xfrm>
            <a:prstGeom prst="rect">
              <a:avLst/>
            </a:prstGeom>
          </p:spPr>
        </p:pic>
        <p:pic>
          <p:nvPicPr>
            <p:cNvPr id="84" name="Graphic 83" descr="Marker outline">
              <a:extLst>
                <a:ext uri="{FF2B5EF4-FFF2-40B4-BE49-F238E27FC236}">
                  <a16:creationId xmlns:a16="http://schemas.microsoft.com/office/drawing/2014/main" id="{F55DFAFE-AB09-4220-8CAF-9C81A8A69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4061011" y="5339641"/>
              <a:ext cx="145196" cy="145196"/>
            </a:xfrm>
            <a:prstGeom prst="rect">
              <a:avLst/>
            </a:prstGeom>
          </p:spPr>
        </p:pic>
      </p:grpSp>
      <p:cxnSp>
        <p:nvCxnSpPr>
          <p:cNvPr id="72" name="Straight Connector 71">
            <a:extLst>
              <a:ext uri="{FF2B5EF4-FFF2-40B4-BE49-F238E27FC236}">
                <a16:creationId xmlns:a16="http://schemas.microsoft.com/office/drawing/2014/main" id="{AA98F2D2-29DD-49D0-BF41-A054DF065110}"/>
              </a:ext>
            </a:extLst>
          </p:cNvPr>
          <p:cNvCxnSpPr>
            <a:cxnSpLocks/>
          </p:cNvCxnSpPr>
          <p:nvPr/>
        </p:nvCxnSpPr>
        <p:spPr>
          <a:xfrm flipV="1">
            <a:off x="6530337" y="4483496"/>
            <a:ext cx="2673741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B62D5038-5F2B-4847-8EA0-722F39ACBFB5}"/>
              </a:ext>
            </a:extLst>
          </p:cNvPr>
          <p:cNvCxnSpPr>
            <a:cxnSpLocks/>
          </p:cNvCxnSpPr>
          <p:nvPr/>
        </p:nvCxnSpPr>
        <p:spPr>
          <a:xfrm flipV="1">
            <a:off x="6529279" y="1130021"/>
            <a:ext cx="0" cy="5484002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CDC0ED28-6BEB-4FAF-AC55-65D5A014D448}"/>
              </a:ext>
            </a:extLst>
          </p:cNvPr>
          <p:cNvSpPr txBox="1"/>
          <p:nvPr/>
        </p:nvSpPr>
        <p:spPr>
          <a:xfrm>
            <a:off x="826091" y="5362981"/>
            <a:ext cx="50731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i="1" dirty="0">
                <a:solidFill>
                  <a:schemeClr val="bg1"/>
                </a:solidFill>
              </a:rPr>
              <a:t>25+ Years of Global Manufacturing Execution Systems and OSIsoft® PI Consulting Services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0162602B-F180-442F-8DC3-2799EE14E1FB}"/>
              </a:ext>
            </a:extLst>
          </p:cNvPr>
          <p:cNvSpPr/>
          <p:nvPr/>
        </p:nvSpPr>
        <p:spPr>
          <a:xfrm>
            <a:off x="-2824" y="6624812"/>
            <a:ext cx="9191445" cy="701971"/>
          </a:xfrm>
          <a:prstGeom prst="rect">
            <a:avLst/>
          </a:prstGeom>
          <a:solidFill>
            <a:schemeClr val="bg1">
              <a:lumMod val="50000"/>
            </a:schemeClr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3" name="Picture 2" descr="Logo, company name&#10;&#10;Description automatically generated">
            <a:extLst>
              <a:ext uri="{FF2B5EF4-FFF2-40B4-BE49-F238E27FC236}">
                <a16:creationId xmlns:a16="http://schemas.microsoft.com/office/drawing/2014/main" id="{CD2196D4-E86C-4F0C-A397-06DE4ED252E0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089"/>
          <a:stretch/>
        </p:blipFill>
        <p:spPr>
          <a:xfrm>
            <a:off x="6657845" y="1658655"/>
            <a:ext cx="2537204" cy="684292"/>
          </a:xfrm>
          <a:prstGeom prst="rect">
            <a:avLst/>
          </a:prstGeom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3A603853-5C11-4837-A6D4-FB77444262DF}"/>
              </a:ext>
            </a:extLst>
          </p:cNvPr>
          <p:cNvSpPr txBox="1"/>
          <p:nvPr/>
        </p:nvSpPr>
        <p:spPr>
          <a:xfrm>
            <a:off x="6570651" y="2546076"/>
            <a:ext cx="2630822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i="1" dirty="0">
                <a:solidFill>
                  <a:srgbClr val="1F89CA"/>
                </a:solidFill>
              </a:rPr>
              <a:t>Replace paper logbooks and forms with OpsTrakker electronic solution</a:t>
            </a:r>
          </a:p>
        </p:txBody>
      </p:sp>
      <p:pic>
        <p:nvPicPr>
          <p:cNvPr id="71" name="Picture 70" descr="Logo&#10;&#10;Description automatically generated">
            <a:extLst>
              <a:ext uri="{FF2B5EF4-FFF2-40B4-BE49-F238E27FC236}">
                <a16:creationId xmlns:a16="http://schemas.microsoft.com/office/drawing/2014/main" id="{FE2916A3-7A79-48BC-A201-F6654387E033}"/>
              </a:ext>
            </a:extLst>
          </p:cNvPr>
          <p:cNvPicPr>
            <a:picLocks noChangeAspect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2998" y="3782319"/>
            <a:ext cx="1261785" cy="416310"/>
          </a:xfrm>
          <a:prstGeom prst="rect">
            <a:avLst/>
          </a:prstGeom>
        </p:spPr>
      </p:pic>
      <p:pic>
        <p:nvPicPr>
          <p:cNvPr id="73" name="Picture 72" descr="Logo&#10;&#10;Description automatically generated">
            <a:extLst>
              <a:ext uri="{FF2B5EF4-FFF2-40B4-BE49-F238E27FC236}">
                <a16:creationId xmlns:a16="http://schemas.microsoft.com/office/drawing/2014/main" id="{25FDF7D9-58C8-4ACF-BE9B-D4D5A8B215C6}"/>
              </a:ext>
            </a:extLst>
          </p:cNvPr>
          <p:cNvPicPr>
            <a:picLocks noChangeAspect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35526" y="3741721"/>
            <a:ext cx="849502" cy="498114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CE8BFD13-77E9-49A5-B2CA-AA5241793A9E}"/>
              </a:ext>
            </a:extLst>
          </p:cNvPr>
          <p:cNvGrpSpPr/>
          <p:nvPr/>
        </p:nvGrpSpPr>
        <p:grpSpPr>
          <a:xfrm>
            <a:off x="689452" y="1758366"/>
            <a:ext cx="2831329" cy="1294409"/>
            <a:chOff x="396269" y="3567215"/>
            <a:chExt cx="2831329" cy="1294409"/>
          </a:xfrm>
        </p:grpSpPr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AE7F199A-9653-4DBC-8776-2788BE49B887}"/>
                </a:ext>
              </a:extLst>
            </p:cNvPr>
            <p:cNvGrpSpPr/>
            <p:nvPr/>
          </p:nvGrpSpPr>
          <p:grpSpPr>
            <a:xfrm>
              <a:off x="519232" y="3567215"/>
              <a:ext cx="2627520" cy="1294409"/>
              <a:chOff x="937849" y="1757196"/>
              <a:chExt cx="2814437" cy="1386490"/>
            </a:xfrm>
          </p:grpSpPr>
          <p:sp>
            <p:nvSpPr>
              <p:cNvPr id="40" name="Rectangle 39">
                <a:extLst>
                  <a:ext uri="{FF2B5EF4-FFF2-40B4-BE49-F238E27FC236}">
                    <a16:creationId xmlns:a16="http://schemas.microsoft.com/office/drawing/2014/main" id="{838BC8B3-2009-4D10-9794-EC381F30095F}"/>
                  </a:ext>
                </a:extLst>
              </p:cNvPr>
              <p:cNvSpPr/>
              <p:nvPr/>
            </p:nvSpPr>
            <p:spPr>
              <a:xfrm>
                <a:off x="1218652" y="1757196"/>
                <a:ext cx="2263207" cy="1386490"/>
              </a:xfrm>
              <a:prstGeom prst="rect">
                <a:avLst/>
              </a:prstGeom>
              <a:solidFill>
                <a:schemeClr val="bg1">
                  <a:alpha val="33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7E456CAC-7F7B-44FB-9183-8985907AF449}"/>
                  </a:ext>
                </a:extLst>
              </p:cNvPr>
              <p:cNvSpPr txBox="1"/>
              <p:nvPr/>
            </p:nvSpPr>
            <p:spPr>
              <a:xfrm>
                <a:off x="937849" y="2729943"/>
                <a:ext cx="2814437" cy="37530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i="1" dirty="0">
                    <a:solidFill>
                      <a:schemeClr val="bg1"/>
                    </a:solidFill>
                  </a:rPr>
                  <a:t>MES Consulting</a:t>
                </a:r>
              </a:p>
            </p:txBody>
          </p:sp>
        </p:grpSp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A6CFBCDD-C7C9-4EE4-AE57-0A92FF6BD34C}"/>
                </a:ext>
              </a:extLst>
            </p:cNvPr>
            <p:cNvSpPr txBox="1"/>
            <p:nvPr/>
          </p:nvSpPr>
          <p:spPr>
            <a:xfrm>
              <a:off x="396269" y="3712734"/>
              <a:ext cx="28313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*** Insert icon of people</a:t>
              </a:r>
            </a:p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Working/collaborating ***</a:t>
              </a: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3541D7C-BB79-48A8-8258-D8A1E5CEDBF2}"/>
              </a:ext>
            </a:extLst>
          </p:cNvPr>
          <p:cNvGrpSpPr/>
          <p:nvPr/>
        </p:nvGrpSpPr>
        <p:grpSpPr>
          <a:xfrm>
            <a:off x="3126837" y="1751247"/>
            <a:ext cx="2831329" cy="1297260"/>
            <a:chOff x="3004755" y="3560832"/>
            <a:chExt cx="2831329" cy="1297260"/>
          </a:xfrm>
        </p:grpSpPr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C664C5E2-26F9-46AD-9814-977C0E0D969E}"/>
                </a:ext>
              </a:extLst>
            </p:cNvPr>
            <p:cNvGrpSpPr/>
            <p:nvPr/>
          </p:nvGrpSpPr>
          <p:grpSpPr>
            <a:xfrm>
              <a:off x="3082125" y="3560832"/>
              <a:ext cx="2633308" cy="1297260"/>
              <a:chOff x="967366" y="1757195"/>
              <a:chExt cx="2814437" cy="1386490"/>
            </a:xfrm>
          </p:grpSpPr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C1FF9F7A-2DC5-4C7C-AC75-113969BAC953}"/>
                  </a:ext>
                </a:extLst>
              </p:cNvPr>
              <p:cNvSpPr/>
              <p:nvPr/>
            </p:nvSpPr>
            <p:spPr>
              <a:xfrm>
                <a:off x="1218652" y="1757195"/>
                <a:ext cx="2263207" cy="1386490"/>
              </a:xfrm>
              <a:prstGeom prst="rect">
                <a:avLst/>
              </a:prstGeom>
              <a:solidFill>
                <a:schemeClr val="bg1">
                  <a:alpha val="33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25FC69F3-76E1-4DBA-BEA9-DE1F4CA4B91F}"/>
                  </a:ext>
                </a:extLst>
              </p:cNvPr>
              <p:cNvSpPr txBox="1"/>
              <p:nvPr/>
            </p:nvSpPr>
            <p:spPr>
              <a:xfrm>
                <a:off x="967366" y="2728363"/>
                <a:ext cx="2814437" cy="3706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i="1" dirty="0">
                    <a:solidFill>
                      <a:schemeClr val="bg1"/>
                    </a:solidFill>
                  </a:rPr>
                  <a:t>Software Validation</a:t>
                </a:r>
              </a:p>
            </p:txBody>
          </p:sp>
        </p:grp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CE84384B-882A-40AC-A6E4-90C546FF1AAC}"/>
                </a:ext>
              </a:extLst>
            </p:cNvPr>
            <p:cNvSpPr txBox="1"/>
            <p:nvPr/>
          </p:nvSpPr>
          <p:spPr>
            <a:xfrm>
              <a:off x="3004755" y="3718307"/>
              <a:ext cx="283132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*** Insert icon of magnifying</a:t>
              </a:r>
            </a:p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glass and computer***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6B18294-A9A6-4FFE-B107-B99C99E8388E}"/>
              </a:ext>
            </a:extLst>
          </p:cNvPr>
          <p:cNvGrpSpPr/>
          <p:nvPr/>
        </p:nvGrpSpPr>
        <p:grpSpPr>
          <a:xfrm>
            <a:off x="-11840" y="3219934"/>
            <a:ext cx="2526610" cy="1271419"/>
            <a:chOff x="-61294" y="5029519"/>
            <a:chExt cx="2526610" cy="1271419"/>
          </a:xfrm>
        </p:grpSpPr>
        <p:grpSp>
          <p:nvGrpSpPr>
            <p:cNvPr id="61" name="Group 60">
              <a:extLst>
                <a:ext uri="{FF2B5EF4-FFF2-40B4-BE49-F238E27FC236}">
                  <a16:creationId xmlns:a16="http://schemas.microsoft.com/office/drawing/2014/main" id="{797609C7-C63D-4F45-B4ED-80F9402EA8DB}"/>
                </a:ext>
              </a:extLst>
            </p:cNvPr>
            <p:cNvGrpSpPr/>
            <p:nvPr/>
          </p:nvGrpSpPr>
          <p:grpSpPr>
            <a:xfrm>
              <a:off x="-61294" y="5029519"/>
              <a:ext cx="2526610" cy="1271419"/>
              <a:chOff x="942355" y="1757196"/>
              <a:chExt cx="2814437" cy="1393414"/>
            </a:xfrm>
          </p:grpSpPr>
          <p:sp>
            <p:nvSpPr>
              <p:cNvPr id="62" name="Rectangle 61">
                <a:extLst>
                  <a:ext uri="{FF2B5EF4-FFF2-40B4-BE49-F238E27FC236}">
                    <a16:creationId xmlns:a16="http://schemas.microsoft.com/office/drawing/2014/main" id="{12EDF449-00F0-4F97-B7D1-ED8CDCC49766}"/>
                  </a:ext>
                </a:extLst>
              </p:cNvPr>
              <p:cNvSpPr/>
              <p:nvPr/>
            </p:nvSpPr>
            <p:spPr>
              <a:xfrm>
                <a:off x="1223780" y="1757196"/>
                <a:ext cx="2263207" cy="1386490"/>
              </a:xfrm>
              <a:prstGeom prst="rect">
                <a:avLst/>
              </a:prstGeom>
              <a:solidFill>
                <a:schemeClr val="bg1">
                  <a:alpha val="33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CF0C328F-A251-4E9D-BD8A-A3EFFD92B996}"/>
                  </a:ext>
                </a:extLst>
              </p:cNvPr>
              <p:cNvSpPr txBox="1"/>
              <p:nvPr/>
            </p:nvSpPr>
            <p:spPr>
              <a:xfrm>
                <a:off x="942355" y="2646498"/>
                <a:ext cx="2814437" cy="5041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>
                    <a:solidFill>
                      <a:schemeClr val="bg1"/>
                    </a:solidFill>
                  </a:rPr>
                  <a:t>Cybersecurity</a:t>
                </a:r>
              </a:p>
            </p:txBody>
          </p:sp>
        </p:grpSp>
        <p:sp>
          <p:nvSpPr>
            <p:cNvPr id="75" name="TextBox 74">
              <a:extLst>
                <a:ext uri="{FF2B5EF4-FFF2-40B4-BE49-F238E27FC236}">
                  <a16:creationId xmlns:a16="http://schemas.microsoft.com/office/drawing/2014/main" id="{019254CA-7863-42FA-87A7-AD48A453BD0A}"/>
                </a:ext>
              </a:extLst>
            </p:cNvPr>
            <p:cNvSpPr txBox="1"/>
            <p:nvPr/>
          </p:nvSpPr>
          <p:spPr>
            <a:xfrm>
              <a:off x="129080" y="5168390"/>
              <a:ext cx="2152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*** Insert cybersecurity icon ***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2D751BE-0D39-4A28-9B42-9C676FDF84BC}"/>
              </a:ext>
            </a:extLst>
          </p:cNvPr>
          <p:cNvGrpSpPr/>
          <p:nvPr/>
        </p:nvGrpSpPr>
        <p:grpSpPr>
          <a:xfrm>
            <a:off x="2119768" y="3208212"/>
            <a:ext cx="2439131" cy="1346254"/>
            <a:chOff x="2070314" y="5017797"/>
            <a:chExt cx="2439131" cy="1346254"/>
          </a:xfrm>
        </p:grpSpPr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77BF9D46-475A-44D2-B365-9730903BF3F1}"/>
                </a:ext>
              </a:extLst>
            </p:cNvPr>
            <p:cNvGrpSpPr/>
            <p:nvPr/>
          </p:nvGrpSpPr>
          <p:grpSpPr>
            <a:xfrm>
              <a:off x="2070314" y="5017797"/>
              <a:ext cx="2439131" cy="1346254"/>
              <a:chOff x="908303" y="1757196"/>
              <a:chExt cx="2814437" cy="1431958"/>
            </a:xfrm>
          </p:grpSpPr>
          <p:sp>
            <p:nvSpPr>
              <p:cNvPr id="54" name="Rectangle 53">
                <a:extLst>
                  <a:ext uri="{FF2B5EF4-FFF2-40B4-BE49-F238E27FC236}">
                    <a16:creationId xmlns:a16="http://schemas.microsoft.com/office/drawing/2014/main" id="{33BCBA82-9EA5-4B61-B98E-824712C535B4}"/>
                  </a:ext>
                </a:extLst>
              </p:cNvPr>
              <p:cNvSpPr/>
              <p:nvPr/>
            </p:nvSpPr>
            <p:spPr>
              <a:xfrm>
                <a:off x="1218652" y="1757196"/>
                <a:ext cx="2263207" cy="1386490"/>
              </a:xfrm>
              <a:prstGeom prst="rect">
                <a:avLst/>
              </a:prstGeom>
              <a:solidFill>
                <a:schemeClr val="bg1">
                  <a:alpha val="33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2170CB34-42BE-4437-8FFE-08AA3034AF61}"/>
                  </a:ext>
                </a:extLst>
              </p:cNvPr>
              <p:cNvSpPr txBox="1"/>
              <p:nvPr/>
            </p:nvSpPr>
            <p:spPr>
              <a:xfrm>
                <a:off x="908303" y="2567151"/>
                <a:ext cx="2814437" cy="6220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600" i="1" dirty="0">
                    <a:solidFill>
                      <a:schemeClr val="bg1"/>
                    </a:solidFill>
                  </a:rPr>
                  <a:t>Operational</a:t>
                </a:r>
              </a:p>
              <a:p>
                <a:pPr algn="ctr"/>
                <a:r>
                  <a:rPr lang="en-US" sz="1600" i="1" dirty="0">
                    <a:solidFill>
                      <a:schemeClr val="bg1"/>
                    </a:solidFill>
                  </a:rPr>
                  <a:t>Intelligence</a:t>
                </a:r>
              </a:p>
            </p:txBody>
          </p:sp>
        </p:grp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9C4F691-73C6-45B7-9FAE-D90766890528}"/>
                </a:ext>
              </a:extLst>
            </p:cNvPr>
            <p:cNvSpPr txBox="1"/>
            <p:nvPr/>
          </p:nvSpPr>
          <p:spPr>
            <a:xfrm>
              <a:off x="2221011" y="5174070"/>
              <a:ext cx="2152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*** Insert data analysis icon***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1B6EC7E-81B9-40A2-844D-683B5CB13AC1}"/>
              </a:ext>
            </a:extLst>
          </p:cNvPr>
          <p:cNvGrpSpPr/>
          <p:nvPr/>
        </p:nvGrpSpPr>
        <p:grpSpPr>
          <a:xfrm>
            <a:off x="4299765" y="3228746"/>
            <a:ext cx="2332310" cy="1314931"/>
            <a:chOff x="4250311" y="5038331"/>
            <a:chExt cx="2332310" cy="1314931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6F92FAE3-E98E-4152-B286-9D3B3E111FB9}"/>
                </a:ext>
              </a:extLst>
            </p:cNvPr>
            <p:cNvGrpSpPr/>
            <p:nvPr/>
          </p:nvGrpSpPr>
          <p:grpSpPr>
            <a:xfrm>
              <a:off x="4250311" y="5038331"/>
              <a:ext cx="2332310" cy="1314931"/>
              <a:chOff x="4206479" y="3376146"/>
              <a:chExt cx="2814437" cy="1425365"/>
            </a:xfrm>
          </p:grpSpPr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909FE2DC-FEFD-4CE9-8814-42B92D1D351C}"/>
                  </a:ext>
                </a:extLst>
              </p:cNvPr>
              <p:cNvSpPr txBox="1"/>
              <p:nvPr/>
            </p:nvSpPr>
            <p:spPr>
              <a:xfrm>
                <a:off x="4206479" y="4356411"/>
                <a:ext cx="2814437" cy="44510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500" i="1" dirty="0">
                    <a:solidFill>
                      <a:schemeClr val="bg1"/>
                    </a:solidFill>
                  </a:rPr>
                  <a:t>System Integration</a:t>
                </a:r>
              </a:p>
            </p:txBody>
          </p:sp>
          <p:sp>
            <p:nvSpPr>
              <p:cNvPr id="65" name="Rectangle 64">
                <a:extLst>
                  <a:ext uri="{FF2B5EF4-FFF2-40B4-BE49-F238E27FC236}">
                    <a16:creationId xmlns:a16="http://schemas.microsoft.com/office/drawing/2014/main" id="{4AD9AEB2-95AD-45B3-9248-98D31A86B032}"/>
                  </a:ext>
                </a:extLst>
              </p:cNvPr>
              <p:cNvSpPr/>
              <p:nvPr/>
            </p:nvSpPr>
            <p:spPr>
              <a:xfrm>
                <a:off x="4442999" y="3376146"/>
                <a:ext cx="2263206" cy="1386490"/>
              </a:xfrm>
              <a:prstGeom prst="rect">
                <a:avLst/>
              </a:prstGeom>
              <a:solidFill>
                <a:schemeClr val="bg1">
                  <a:alpha val="33000"/>
                </a:schemeClr>
              </a:solidFill>
              <a:ln w="28575"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8EE7C928-B570-4539-9FCE-E507192E4B74}"/>
                </a:ext>
              </a:extLst>
            </p:cNvPr>
            <p:cNvSpPr txBox="1"/>
            <p:nvPr/>
          </p:nvSpPr>
          <p:spPr>
            <a:xfrm>
              <a:off x="4303526" y="5160030"/>
              <a:ext cx="2152489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*** Insert software</a:t>
              </a:r>
            </a:p>
            <a:p>
              <a:pPr algn="ctr"/>
              <a:r>
                <a:rPr lang="en-US" sz="1200" i="1" dirty="0">
                  <a:solidFill>
                    <a:schemeClr val="bg1"/>
                  </a:solidFill>
                </a:rPr>
                <a:t>integration icon ***</a:t>
              </a:r>
            </a:p>
          </p:txBody>
        </p:sp>
      </p:grp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DB866E46-5047-44CE-BF46-67708D9721B1}"/>
              </a:ext>
            </a:extLst>
          </p:cNvPr>
          <p:cNvCxnSpPr>
            <a:cxnSpLocks/>
          </p:cNvCxnSpPr>
          <p:nvPr/>
        </p:nvCxnSpPr>
        <p:spPr>
          <a:xfrm flipV="1">
            <a:off x="6518882" y="3466680"/>
            <a:ext cx="2673741" cy="1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739229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5708</TotalTime>
  <Words>376</Words>
  <Application>Microsoft Office PowerPoint</Application>
  <PresentationFormat>Custom</PresentationFormat>
  <Paragraphs>87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Banners we like (also attached to design brief)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Lior Idan</dc:creator>
  <cp:lastModifiedBy>Lior Idan</cp:lastModifiedBy>
  <cp:revision>7</cp:revision>
  <dcterms:created xsi:type="dcterms:W3CDTF">2021-08-02T19:12:08Z</dcterms:created>
  <dcterms:modified xsi:type="dcterms:W3CDTF">2021-08-06T19:52:04Z</dcterms:modified>
</cp:coreProperties>
</file>